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81" r:id="rId1"/>
  </p:sldMasterIdLst>
  <p:notesMasterIdLst>
    <p:notesMasterId r:id="rId49"/>
  </p:notesMasterIdLst>
  <p:handoutMasterIdLst>
    <p:handoutMasterId r:id="rId50"/>
  </p:handoutMasterIdLst>
  <p:sldIdLst>
    <p:sldId id="327" r:id="rId2"/>
    <p:sldId id="356" r:id="rId3"/>
    <p:sldId id="258" r:id="rId4"/>
    <p:sldId id="259" r:id="rId5"/>
    <p:sldId id="298" r:id="rId6"/>
    <p:sldId id="299" r:id="rId7"/>
    <p:sldId id="290" r:id="rId8"/>
    <p:sldId id="261" r:id="rId9"/>
    <p:sldId id="357" r:id="rId10"/>
    <p:sldId id="381" r:id="rId11"/>
    <p:sldId id="276" r:id="rId12"/>
    <p:sldId id="278" r:id="rId13"/>
    <p:sldId id="269" r:id="rId14"/>
    <p:sldId id="331" r:id="rId15"/>
    <p:sldId id="270" r:id="rId16"/>
    <p:sldId id="338" r:id="rId17"/>
    <p:sldId id="335" r:id="rId18"/>
    <p:sldId id="337" r:id="rId19"/>
    <p:sldId id="346" r:id="rId20"/>
    <p:sldId id="347" r:id="rId21"/>
    <p:sldId id="348" r:id="rId22"/>
    <p:sldId id="359" r:id="rId23"/>
    <p:sldId id="271" r:id="rId24"/>
    <p:sldId id="284" r:id="rId25"/>
    <p:sldId id="272" r:id="rId26"/>
    <p:sldId id="378" r:id="rId27"/>
    <p:sldId id="379" r:id="rId28"/>
    <p:sldId id="274" r:id="rId29"/>
    <p:sldId id="332" r:id="rId30"/>
    <p:sldId id="275" r:id="rId31"/>
    <p:sldId id="341" r:id="rId32"/>
    <p:sldId id="342" r:id="rId33"/>
    <p:sldId id="380" r:id="rId34"/>
    <p:sldId id="360" r:id="rId35"/>
    <p:sldId id="361" r:id="rId36"/>
    <p:sldId id="382" r:id="rId37"/>
    <p:sldId id="363" r:id="rId38"/>
    <p:sldId id="364" r:id="rId39"/>
    <p:sldId id="384" r:id="rId40"/>
    <p:sldId id="367" r:id="rId41"/>
    <p:sldId id="368" r:id="rId42"/>
    <p:sldId id="369" r:id="rId43"/>
    <p:sldId id="370" r:id="rId44"/>
    <p:sldId id="371" r:id="rId45"/>
    <p:sldId id="372" r:id="rId46"/>
    <p:sldId id="385" r:id="rId47"/>
    <p:sldId id="377" r:id="rId48"/>
  </p:sldIdLst>
  <p:sldSz cx="9144000" cy="6858000" type="screen4x3"/>
  <p:notesSz cx="6858000" cy="9144000"/>
  <p:defaultTextStyle>
    <a:defPPr>
      <a:defRPr lang="en-GB"/>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1008">
          <p15:clr>
            <a:srgbClr val="A4A3A4"/>
          </p15:clr>
        </p15:guide>
        <p15:guide id="2" pos="292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2108C"/>
    <a:srgbClr val="000099"/>
    <a:srgbClr val="FFFF00"/>
    <a:srgbClr val="0000CC"/>
    <a:srgbClr val="0099CC"/>
    <a:srgbClr val="FF3300"/>
    <a:srgbClr val="FFFFFF"/>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2787"/>
    <p:restoredTop sz="90929"/>
  </p:normalViewPr>
  <p:slideViewPr>
    <p:cSldViewPr>
      <p:cViewPr varScale="1">
        <p:scale>
          <a:sx n="64" d="100"/>
          <a:sy n="64" d="100"/>
        </p:scale>
        <p:origin x="846" y="66"/>
      </p:cViewPr>
      <p:guideLst>
        <p:guide orient="horz" pos="1008"/>
        <p:guide pos="2928"/>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75" d="100"/>
        <a:sy n="75" d="100"/>
      </p:scale>
      <p:origin x="0" y="287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_rels/viewProps.xml.rels><?xml version="1.0" encoding="UTF-8" standalone="yes"?>
<Relationships xmlns="http://schemas.openxmlformats.org/package/2006/relationships"><Relationship Id="rId1" Type="http://schemas.openxmlformats.org/officeDocument/2006/relationships/slide" Target="slides/slide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charset="0"/>
              </a:defRPr>
            </a:lvl1pPr>
          </a:lstStyle>
          <a:p>
            <a:pPr>
              <a:defRPr/>
            </a:pPr>
            <a:endParaRPr lang="en-GB"/>
          </a:p>
        </p:txBody>
      </p:sp>
      <p:sp>
        <p:nvSpPr>
          <p:cNvPr id="38915"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charset="0"/>
              </a:defRPr>
            </a:lvl1pPr>
          </a:lstStyle>
          <a:p>
            <a:pPr>
              <a:defRPr/>
            </a:pPr>
            <a:endParaRPr lang="en-GB"/>
          </a:p>
        </p:txBody>
      </p:sp>
      <p:sp>
        <p:nvSpPr>
          <p:cNvPr id="38916"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charset="0"/>
              </a:defRPr>
            </a:lvl1pPr>
          </a:lstStyle>
          <a:p>
            <a:pPr>
              <a:defRPr/>
            </a:pPr>
            <a:endParaRPr lang="en-GB"/>
          </a:p>
        </p:txBody>
      </p:sp>
      <p:sp>
        <p:nvSpPr>
          <p:cNvPr id="38917"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charset="0"/>
              </a:defRPr>
            </a:lvl1pPr>
          </a:lstStyle>
          <a:p>
            <a:pPr>
              <a:defRPr/>
            </a:pPr>
            <a:fld id="{1F5BC28A-03E8-4B34-BAE2-30B48CFF1111}" type="slidenum">
              <a:rPr lang="en-GB"/>
              <a:pPr>
                <a:defRPr/>
              </a:pPr>
              <a:t>‹#›</a:t>
            </a:fld>
            <a:endParaRPr lang="en-GB"/>
          </a:p>
        </p:txBody>
      </p:sp>
    </p:spTree>
    <p:extLst>
      <p:ext uri="{BB962C8B-B14F-4D97-AF65-F5344CB8AC3E}">
        <p14:creationId xmlns:p14="http://schemas.microsoft.com/office/powerpoint/2010/main" val="15179834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charset="0"/>
              </a:defRPr>
            </a:lvl1pPr>
          </a:lstStyle>
          <a:p>
            <a:pPr>
              <a:defRPr/>
            </a:pPr>
            <a:endParaRPr lang="en-GB"/>
          </a:p>
        </p:txBody>
      </p:sp>
      <p:sp>
        <p:nvSpPr>
          <p:cNvPr id="1229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charset="0"/>
              </a:defRPr>
            </a:lvl1pPr>
          </a:lstStyle>
          <a:p>
            <a:pPr>
              <a:defRPr/>
            </a:pPr>
            <a:endParaRPr lang="en-GB"/>
          </a:p>
        </p:txBody>
      </p:sp>
      <p:sp>
        <p:nvSpPr>
          <p:cNvPr id="593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229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1229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charset="0"/>
              </a:defRPr>
            </a:lvl1pPr>
          </a:lstStyle>
          <a:p>
            <a:pPr>
              <a:defRPr/>
            </a:pPr>
            <a:endParaRPr lang="en-GB"/>
          </a:p>
        </p:txBody>
      </p:sp>
      <p:sp>
        <p:nvSpPr>
          <p:cNvPr id="1229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charset="0"/>
              </a:defRPr>
            </a:lvl1pPr>
          </a:lstStyle>
          <a:p>
            <a:pPr>
              <a:defRPr/>
            </a:pPr>
            <a:fld id="{FC8FA9DD-7A19-4997-A7D9-BE55FD4DBBC7}" type="slidenum">
              <a:rPr lang="en-GB"/>
              <a:pPr>
                <a:defRPr/>
              </a:pPr>
              <a:t>‹#›</a:t>
            </a:fld>
            <a:endParaRPr lang="en-GB"/>
          </a:p>
        </p:txBody>
      </p:sp>
    </p:spTree>
    <p:extLst>
      <p:ext uri="{BB962C8B-B14F-4D97-AF65-F5344CB8AC3E}">
        <p14:creationId xmlns:p14="http://schemas.microsoft.com/office/powerpoint/2010/main" val="272836681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p:spPr>
        <p:txBody>
          <a:bodyPr/>
          <a:lstStyle/>
          <a:p>
            <a:endParaRPr lang="en-IN" smtClean="0">
              <a:latin typeface="Times New Roman" pitchFamily="18" charset="0"/>
            </a:endParaRPr>
          </a:p>
        </p:txBody>
      </p:sp>
      <p:sp>
        <p:nvSpPr>
          <p:cNvPr id="60420" name="Slide Number Placeholder 3"/>
          <p:cNvSpPr>
            <a:spLocks noGrp="1"/>
          </p:cNvSpPr>
          <p:nvPr>
            <p:ph type="sldNum" sz="quarter" idx="5"/>
          </p:nvPr>
        </p:nvSpPr>
        <p:spPr>
          <a:noFill/>
        </p:spPr>
        <p:txBody>
          <a:bodyPr/>
          <a:lstStyle/>
          <a:p>
            <a:fld id="{C0EACCC7-0C09-4FA1-A913-C91527984D99}" type="slidenum">
              <a:rPr lang="en-GB" smtClean="0">
                <a:latin typeface="Times New Roman" pitchFamily="18" charset="0"/>
              </a:rPr>
              <a:pPr/>
              <a:t>3</a:t>
            </a:fld>
            <a:endParaRPr lang="en-GB" smtClean="0">
              <a:latin typeface="Times New Roman" pitchFamily="18" charset="0"/>
            </a:endParaRPr>
          </a:p>
        </p:txBody>
      </p:sp>
    </p:spTree>
    <p:extLst>
      <p:ext uri="{BB962C8B-B14F-4D97-AF65-F5344CB8AC3E}">
        <p14:creationId xmlns:p14="http://schemas.microsoft.com/office/powerpoint/2010/main" val="3025261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pPr>
              <a:defRPr/>
            </a:pPr>
            <a:fld id="{FC8FA9DD-7A19-4997-A7D9-BE55FD4DBBC7}" type="slidenum">
              <a:rPr lang="en-GB" smtClean="0"/>
              <a:pPr>
                <a:defRPr/>
              </a:pPr>
              <a:t>13</a:t>
            </a:fld>
            <a:endParaRPr lang="en-GB"/>
          </a:p>
        </p:txBody>
      </p:sp>
    </p:spTree>
    <p:extLst>
      <p:ext uri="{BB962C8B-B14F-4D97-AF65-F5344CB8AC3E}">
        <p14:creationId xmlns:p14="http://schemas.microsoft.com/office/powerpoint/2010/main" val="1557917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pPr>
              <a:defRPr/>
            </a:pPr>
            <a:fld id="{FC8FA9DD-7A19-4997-A7D9-BE55FD4DBBC7}" type="slidenum">
              <a:rPr lang="en-GB" smtClean="0"/>
              <a:pPr>
                <a:defRPr/>
              </a:pPr>
              <a:t>23</a:t>
            </a:fld>
            <a:endParaRPr lang="en-GB"/>
          </a:p>
        </p:txBody>
      </p:sp>
    </p:spTree>
    <p:extLst>
      <p:ext uri="{BB962C8B-B14F-4D97-AF65-F5344CB8AC3E}">
        <p14:creationId xmlns:p14="http://schemas.microsoft.com/office/powerpoint/2010/main" val="41081198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pPr>
              <a:defRPr/>
            </a:pPr>
            <a:fld id="{FC8FA9DD-7A19-4997-A7D9-BE55FD4DBBC7}" type="slidenum">
              <a:rPr lang="en-GB" smtClean="0"/>
              <a:pPr>
                <a:defRPr/>
              </a:pPr>
              <a:t>28</a:t>
            </a:fld>
            <a:endParaRPr lang="en-GB"/>
          </a:p>
        </p:txBody>
      </p:sp>
    </p:spTree>
    <p:extLst>
      <p:ext uri="{BB962C8B-B14F-4D97-AF65-F5344CB8AC3E}">
        <p14:creationId xmlns:p14="http://schemas.microsoft.com/office/powerpoint/2010/main" val="3700162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2F03FF49-902C-4EEA-8D11-D3A70A008B62}" type="slidenum">
              <a:rPr lang="en-GB" smtClean="0"/>
              <a:pPr>
                <a:defRPr/>
              </a:pPr>
              <a:t>‹#›</a:t>
            </a:fld>
            <a:endParaRPr lang="en-GB"/>
          </a:p>
        </p:txBody>
      </p:sp>
    </p:spTree>
    <p:extLst>
      <p:ext uri="{BB962C8B-B14F-4D97-AF65-F5344CB8AC3E}">
        <p14:creationId xmlns:p14="http://schemas.microsoft.com/office/powerpoint/2010/main" val="1488600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F483106F-ECC8-49F2-866A-DCFF6165A702}" type="slidenum">
              <a:rPr lang="en-GB" smtClean="0"/>
              <a:pPr>
                <a:defRPr/>
              </a:pPr>
              <a:t>‹#›</a:t>
            </a:fld>
            <a:endParaRPr lang="en-GB"/>
          </a:p>
        </p:txBody>
      </p:sp>
    </p:spTree>
    <p:extLst>
      <p:ext uri="{BB962C8B-B14F-4D97-AF65-F5344CB8AC3E}">
        <p14:creationId xmlns:p14="http://schemas.microsoft.com/office/powerpoint/2010/main" val="18553965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F483106F-ECC8-49F2-866A-DCFF6165A702}" type="slidenum">
              <a:rPr lang="en-GB" smtClean="0"/>
              <a:pPr>
                <a:defRPr/>
              </a:pPr>
              <a:t>‹#›</a:t>
            </a:fld>
            <a:endParaRPr lang="en-GB"/>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2328403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F483106F-ECC8-49F2-866A-DCFF6165A702}" type="slidenum">
              <a:rPr lang="en-GB" smtClean="0"/>
              <a:pPr>
                <a:defRPr/>
              </a:pPr>
              <a:t>‹#›</a:t>
            </a:fld>
            <a:endParaRPr lang="en-GB"/>
          </a:p>
        </p:txBody>
      </p:sp>
    </p:spTree>
    <p:extLst>
      <p:ext uri="{BB962C8B-B14F-4D97-AF65-F5344CB8AC3E}">
        <p14:creationId xmlns:p14="http://schemas.microsoft.com/office/powerpoint/2010/main" val="39365271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F483106F-ECC8-49F2-866A-DCFF6165A702}" type="slidenum">
              <a:rPr lang="en-GB" smtClean="0"/>
              <a:pPr>
                <a:defRPr/>
              </a:pPr>
              <a:t>‹#›</a:t>
            </a:fld>
            <a:endParaRPr lang="en-GB"/>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9752058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F483106F-ECC8-49F2-866A-DCFF6165A702}" type="slidenum">
              <a:rPr lang="en-GB" smtClean="0"/>
              <a:pPr>
                <a:defRPr/>
              </a:pPr>
              <a:t>‹#›</a:t>
            </a:fld>
            <a:endParaRPr lang="en-GB"/>
          </a:p>
        </p:txBody>
      </p:sp>
    </p:spTree>
    <p:extLst>
      <p:ext uri="{BB962C8B-B14F-4D97-AF65-F5344CB8AC3E}">
        <p14:creationId xmlns:p14="http://schemas.microsoft.com/office/powerpoint/2010/main" val="34752589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2D091C5E-A7B7-4C6B-BA01-B4E4CAFC4BC8}" type="slidenum">
              <a:rPr lang="en-GB" smtClean="0"/>
              <a:pPr>
                <a:defRPr/>
              </a:pPr>
              <a:t>‹#›</a:t>
            </a:fld>
            <a:endParaRPr lang="en-GB"/>
          </a:p>
        </p:txBody>
      </p:sp>
    </p:spTree>
    <p:extLst>
      <p:ext uri="{BB962C8B-B14F-4D97-AF65-F5344CB8AC3E}">
        <p14:creationId xmlns:p14="http://schemas.microsoft.com/office/powerpoint/2010/main" val="25319584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C8612109-191A-43EB-AF2C-A12A97B864ED}" type="slidenum">
              <a:rPr lang="en-GB" smtClean="0"/>
              <a:pPr>
                <a:defRPr/>
              </a:pPr>
              <a:t>‹#›</a:t>
            </a:fld>
            <a:endParaRPr lang="en-GB"/>
          </a:p>
        </p:txBody>
      </p:sp>
    </p:spTree>
    <p:extLst>
      <p:ext uri="{BB962C8B-B14F-4D97-AF65-F5344CB8AC3E}">
        <p14:creationId xmlns:p14="http://schemas.microsoft.com/office/powerpoint/2010/main" val="2607773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F1035C8D-7E63-4DF3-A696-1C3B4BCE929C}" type="slidenum">
              <a:rPr lang="en-GB" smtClean="0"/>
              <a:pPr>
                <a:defRPr/>
              </a:pPr>
              <a:t>‹#›</a:t>
            </a:fld>
            <a:endParaRPr lang="en-GB"/>
          </a:p>
        </p:txBody>
      </p:sp>
    </p:spTree>
    <p:extLst>
      <p:ext uri="{BB962C8B-B14F-4D97-AF65-F5344CB8AC3E}">
        <p14:creationId xmlns:p14="http://schemas.microsoft.com/office/powerpoint/2010/main" val="4012768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166BA25A-1211-4E53-9AE0-4EB8C176A3C3}" type="slidenum">
              <a:rPr lang="en-GB" smtClean="0"/>
              <a:pPr>
                <a:defRPr/>
              </a:pPr>
              <a:t>‹#›</a:t>
            </a:fld>
            <a:endParaRPr lang="en-GB"/>
          </a:p>
        </p:txBody>
      </p:sp>
    </p:spTree>
    <p:extLst>
      <p:ext uri="{BB962C8B-B14F-4D97-AF65-F5344CB8AC3E}">
        <p14:creationId xmlns:p14="http://schemas.microsoft.com/office/powerpoint/2010/main" val="25206453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endParaRPr lang="en-GB"/>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pPr>
              <a:defRPr/>
            </a:pPr>
            <a:fld id="{48689FA5-A55A-48C1-B94F-C417BC391663}" type="slidenum">
              <a:rPr lang="en-GB" smtClean="0"/>
              <a:pPr>
                <a:defRPr/>
              </a:pPr>
              <a:t>‹#›</a:t>
            </a:fld>
            <a:endParaRPr lang="en-GB"/>
          </a:p>
        </p:txBody>
      </p:sp>
    </p:spTree>
    <p:extLst>
      <p:ext uri="{BB962C8B-B14F-4D97-AF65-F5344CB8AC3E}">
        <p14:creationId xmlns:p14="http://schemas.microsoft.com/office/powerpoint/2010/main" val="18895315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GB"/>
          </a:p>
        </p:txBody>
      </p:sp>
      <p:sp>
        <p:nvSpPr>
          <p:cNvPr id="8" name="Footer Placeholder 7"/>
          <p:cNvSpPr>
            <a:spLocks noGrp="1"/>
          </p:cNvSpPr>
          <p:nvPr>
            <p:ph type="ftr" sz="quarter" idx="11"/>
          </p:nvPr>
        </p:nvSpPr>
        <p:spPr/>
        <p:txBody>
          <a:bodyPr/>
          <a:lstStyle/>
          <a:p>
            <a:pPr>
              <a:defRPr/>
            </a:pPr>
            <a:endParaRPr lang="en-GB"/>
          </a:p>
        </p:txBody>
      </p:sp>
      <p:sp>
        <p:nvSpPr>
          <p:cNvPr id="9" name="Slide Number Placeholder 8"/>
          <p:cNvSpPr>
            <a:spLocks noGrp="1"/>
          </p:cNvSpPr>
          <p:nvPr>
            <p:ph type="sldNum" sz="quarter" idx="12"/>
          </p:nvPr>
        </p:nvSpPr>
        <p:spPr/>
        <p:txBody>
          <a:bodyPr/>
          <a:lstStyle/>
          <a:p>
            <a:pPr>
              <a:defRPr/>
            </a:pPr>
            <a:fld id="{FE77468E-263C-45BB-B98C-F9E56C857007}" type="slidenum">
              <a:rPr lang="en-GB" smtClean="0"/>
              <a:pPr>
                <a:defRPr/>
              </a:pPr>
              <a:t>‹#›</a:t>
            </a:fld>
            <a:endParaRPr lang="en-GB"/>
          </a:p>
        </p:txBody>
      </p:sp>
    </p:spTree>
    <p:extLst>
      <p:ext uri="{BB962C8B-B14F-4D97-AF65-F5344CB8AC3E}">
        <p14:creationId xmlns:p14="http://schemas.microsoft.com/office/powerpoint/2010/main" val="2123416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endParaRPr lang="en-GB"/>
          </a:p>
        </p:txBody>
      </p:sp>
      <p:sp>
        <p:nvSpPr>
          <p:cNvPr id="4" name="Footer Placeholder 3"/>
          <p:cNvSpPr>
            <a:spLocks noGrp="1"/>
          </p:cNvSpPr>
          <p:nvPr>
            <p:ph type="ftr" sz="quarter" idx="11"/>
          </p:nvPr>
        </p:nvSpPr>
        <p:spPr/>
        <p:txBody>
          <a:bodyPr/>
          <a:lstStyle/>
          <a:p>
            <a:pPr>
              <a:defRPr/>
            </a:pPr>
            <a:endParaRPr lang="en-GB"/>
          </a:p>
        </p:txBody>
      </p:sp>
      <p:sp>
        <p:nvSpPr>
          <p:cNvPr id="5" name="Slide Number Placeholder 4"/>
          <p:cNvSpPr>
            <a:spLocks noGrp="1"/>
          </p:cNvSpPr>
          <p:nvPr>
            <p:ph type="sldNum" sz="quarter" idx="12"/>
          </p:nvPr>
        </p:nvSpPr>
        <p:spPr/>
        <p:txBody>
          <a:bodyPr/>
          <a:lstStyle/>
          <a:p>
            <a:pPr>
              <a:defRPr/>
            </a:pPr>
            <a:fld id="{5A800DE9-3021-4CA4-A038-6CF8FF5DB825}" type="slidenum">
              <a:rPr lang="en-GB" smtClean="0"/>
              <a:pPr>
                <a:defRPr/>
              </a:pPr>
              <a:t>‹#›</a:t>
            </a:fld>
            <a:endParaRPr lang="en-GB"/>
          </a:p>
        </p:txBody>
      </p:sp>
    </p:spTree>
    <p:extLst>
      <p:ext uri="{BB962C8B-B14F-4D97-AF65-F5344CB8AC3E}">
        <p14:creationId xmlns:p14="http://schemas.microsoft.com/office/powerpoint/2010/main" val="1583802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GB"/>
          </a:p>
        </p:txBody>
      </p:sp>
      <p:sp>
        <p:nvSpPr>
          <p:cNvPr id="3" name="Footer Placeholder 2"/>
          <p:cNvSpPr>
            <a:spLocks noGrp="1"/>
          </p:cNvSpPr>
          <p:nvPr>
            <p:ph type="ftr" sz="quarter" idx="11"/>
          </p:nvPr>
        </p:nvSpPr>
        <p:spPr/>
        <p:txBody>
          <a:bodyPr/>
          <a:lstStyle/>
          <a:p>
            <a:pPr>
              <a:defRPr/>
            </a:pPr>
            <a:endParaRPr lang="en-GB"/>
          </a:p>
        </p:txBody>
      </p:sp>
      <p:sp>
        <p:nvSpPr>
          <p:cNvPr id="4" name="Slide Number Placeholder 3"/>
          <p:cNvSpPr>
            <a:spLocks noGrp="1"/>
          </p:cNvSpPr>
          <p:nvPr>
            <p:ph type="sldNum" sz="quarter" idx="12"/>
          </p:nvPr>
        </p:nvSpPr>
        <p:spPr/>
        <p:txBody>
          <a:bodyPr/>
          <a:lstStyle/>
          <a:p>
            <a:pPr>
              <a:defRPr/>
            </a:pPr>
            <a:fld id="{85BF73F7-B2AC-47B0-AEE9-30F93BF25266}" type="slidenum">
              <a:rPr lang="en-GB" smtClean="0"/>
              <a:pPr>
                <a:defRPr/>
              </a:pPr>
              <a:t>‹#›</a:t>
            </a:fld>
            <a:endParaRPr lang="en-GB"/>
          </a:p>
        </p:txBody>
      </p:sp>
    </p:spTree>
    <p:extLst>
      <p:ext uri="{BB962C8B-B14F-4D97-AF65-F5344CB8AC3E}">
        <p14:creationId xmlns:p14="http://schemas.microsoft.com/office/powerpoint/2010/main" val="1573876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GB"/>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pPr>
              <a:defRPr/>
            </a:pPr>
            <a:fld id="{DBA5D950-0842-47DA-A7D3-8823FF8704EC}" type="slidenum">
              <a:rPr lang="en-GB" smtClean="0"/>
              <a:pPr>
                <a:defRPr/>
              </a:pPr>
              <a:t>‹#›</a:t>
            </a:fld>
            <a:endParaRPr lang="en-GB"/>
          </a:p>
        </p:txBody>
      </p:sp>
    </p:spTree>
    <p:extLst>
      <p:ext uri="{BB962C8B-B14F-4D97-AF65-F5344CB8AC3E}">
        <p14:creationId xmlns:p14="http://schemas.microsoft.com/office/powerpoint/2010/main" val="282892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GB"/>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pPr>
              <a:defRPr/>
            </a:pPr>
            <a:fld id="{063D611C-9C3F-4083-B33C-C419E5911385}" type="slidenum">
              <a:rPr lang="en-GB" smtClean="0"/>
              <a:pPr>
                <a:defRPr/>
              </a:pPr>
              <a:t>‹#›</a:t>
            </a:fld>
            <a:endParaRPr lang="en-GB"/>
          </a:p>
        </p:txBody>
      </p:sp>
    </p:spTree>
    <p:extLst>
      <p:ext uri="{BB962C8B-B14F-4D97-AF65-F5344CB8AC3E}">
        <p14:creationId xmlns:p14="http://schemas.microsoft.com/office/powerpoint/2010/main" val="1589775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endParaRPr lang="en-GB"/>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GB"/>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pPr>
              <a:defRPr/>
            </a:pPr>
            <a:fld id="{F483106F-ECC8-49F2-866A-DCFF6165A702}" type="slidenum">
              <a:rPr lang="en-GB" smtClean="0"/>
              <a:pPr>
                <a:defRPr/>
              </a:pPr>
              <a:t>‹#›</a:t>
            </a:fld>
            <a:endParaRPr lang="en-GB"/>
          </a:p>
        </p:txBody>
      </p:sp>
    </p:spTree>
    <p:extLst>
      <p:ext uri="{BB962C8B-B14F-4D97-AF65-F5344CB8AC3E}">
        <p14:creationId xmlns:p14="http://schemas.microsoft.com/office/powerpoint/2010/main" val="4020155312"/>
      </p:ext>
    </p:extLst>
  </p:cSld>
  <p:clrMap bg1="lt1" tx1="dk1" bg2="lt2" tx2="dk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 id="2147484086" r:id="rId5"/>
    <p:sldLayoutId id="2147484087" r:id="rId6"/>
    <p:sldLayoutId id="2147484088" r:id="rId7"/>
    <p:sldLayoutId id="2147484089" r:id="rId8"/>
    <p:sldLayoutId id="2147484090" r:id="rId9"/>
    <p:sldLayoutId id="2147484091" r:id="rId10"/>
    <p:sldLayoutId id="2147484092" r:id="rId11"/>
    <p:sldLayoutId id="2147484093" r:id="rId12"/>
    <p:sldLayoutId id="2147484094" r:id="rId13"/>
    <p:sldLayoutId id="2147484095" r:id="rId14"/>
    <p:sldLayoutId id="2147484096" r:id="rId15"/>
    <p:sldLayoutId id="2147484097"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package" Target="../embeddings/Microsoft_Word_Document1.docx"/><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9.emf"/></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25.png"/><Relationship Id="rId4" Type="http://schemas.openxmlformats.org/officeDocument/2006/relationships/oleObject" Target="../embeddings/oleObject1.bin"/></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26.png"/><Relationship Id="rId5" Type="http://schemas.openxmlformats.org/officeDocument/2006/relationships/oleObject" Target="../embeddings/oleObject2.bin"/><Relationship Id="rId4" Type="http://schemas.openxmlformats.org/officeDocument/2006/relationships/image" Target="../media/image28.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381000" y="1005840"/>
            <a:ext cx="8382000" cy="2895600"/>
          </a:xfrm>
          <a:noFill/>
        </p:spPr>
        <p:txBody>
          <a:bodyPr>
            <a:normAutofit/>
          </a:bodyPr>
          <a:lstStyle/>
          <a:p>
            <a:pPr algn="ctr">
              <a:defRPr/>
            </a:pPr>
            <a:r>
              <a:rPr lang="en-US" sz="4200" b="1" dirty="0" smtClean="0">
                <a:solidFill>
                  <a:srgbClr val="000099"/>
                </a:solidFill>
              </a:rPr>
              <a:t>MAJOR DISEASES OF SUGARCANE AND </a:t>
            </a:r>
            <a:br>
              <a:rPr lang="en-US" sz="4200" b="1" dirty="0" smtClean="0">
                <a:solidFill>
                  <a:srgbClr val="000099"/>
                </a:solidFill>
              </a:rPr>
            </a:br>
            <a:r>
              <a:rPr lang="en-US" sz="4200" b="1" dirty="0" smtClean="0">
                <a:solidFill>
                  <a:srgbClr val="000099"/>
                </a:solidFill>
              </a:rPr>
              <a:t>THEIR INTEGRATED MANAGEMENT</a:t>
            </a:r>
            <a:endParaRPr lang="en-IN" sz="4200" b="1" dirty="0" smtClean="0">
              <a:solidFill>
                <a:srgbClr val="000099"/>
              </a:solidFill>
            </a:endParaRPr>
          </a:p>
        </p:txBody>
      </p:sp>
      <p:sp>
        <p:nvSpPr>
          <p:cNvPr id="7171" name="Content Placeholder 2"/>
          <p:cNvSpPr>
            <a:spLocks noGrp="1"/>
          </p:cNvSpPr>
          <p:nvPr>
            <p:ph idx="1"/>
          </p:nvPr>
        </p:nvSpPr>
        <p:spPr>
          <a:xfrm>
            <a:off x="609600" y="3962400"/>
            <a:ext cx="7620000" cy="2362200"/>
          </a:xfrm>
          <a:noFill/>
        </p:spPr>
        <p:txBody>
          <a:bodyPr/>
          <a:lstStyle/>
          <a:p>
            <a:pPr lvl="2" algn="ctr">
              <a:spcBef>
                <a:spcPts val="0"/>
              </a:spcBef>
              <a:buFontTx/>
              <a:buNone/>
            </a:pPr>
            <a:r>
              <a:rPr lang="en-US" sz="4000" b="1" dirty="0" smtClean="0">
                <a:solidFill>
                  <a:srgbClr val="C00000"/>
                </a:solidFill>
              </a:rPr>
              <a:t>Dr. Deeksha Joshi</a:t>
            </a:r>
          </a:p>
          <a:p>
            <a:pPr lvl="2" algn="ctr">
              <a:spcBef>
                <a:spcPts val="0"/>
              </a:spcBef>
              <a:buFontTx/>
              <a:buNone/>
            </a:pPr>
            <a:r>
              <a:rPr lang="en-US" sz="4000" b="1" dirty="0" smtClean="0">
                <a:solidFill>
                  <a:srgbClr val="C00000"/>
                </a:solidFill>
              </a:rPr>
              <a:t>Senior Scientist</a:t>
            </a:r>
          </a:p>
          <a:p>
            <a:pPr lvl="2" algn="ctr">
              <a:spcBef>
                <a:spcPts val="0"/>
              </a:spcBef>
              <a:buFontTx/>
              <a:buNone/>
            </a:pPr>
            <a:r>
              <a:rPr lang="en-US" sz="4000" b="1" dirty="0" smtClean="0">
                <a:solidFill>
                  <a:srgbClr val="C00000"/>
                </a:solidFill>
              </a:rPr>
              <a:t>Division of Crop Protection</a:t>
            </a:r>
            <a:endParaRPr lang="en-IN" sz="4000" b="1" dirty="0" smtClean="0">
              <a:solidFill>
                <a:srgbClr val="C000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1066800"/>
            <a:ext cx="2743200" cy="20574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4799" y="1055556"/>
            <a:ext cx="2758191" cy="2068643"/>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3000" y="3276600"/>
            <a:ext cx="2743200" cy="20574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3719017" y="3692369"/>
            <a:ext cx="3326152" cy="2494614"/>
          </a:xfrm>
          <a:prstGeom prst="rect">
            <a:avLst/>
          </a:prstGeom>
        </p:spPr>
      </p:pic>
    </p:spTree>
    <p:extLst>
      <p:ext uri="{BB962C8B-B14F-4D97-AF65-F5344CB8AC3E}">
        <p14:creationId xmlns:p14="http://schemas.microsoft.com/office/powerpoint/2010/main" val="35940656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descr="C:\Duttamajumder\redrot2.jpg"/>
          <p:cNvPicPr>
            <a:picLocks noGrp="1" noChangeAspect="1" noChangeArrowheads="1"/>
          </p:cNvPicPr>
          <p:nvPr>
            <p:ph type="title"/>
          </p:nvPr>
        </p:nvPicPr>
        <p:blipFill>
          <a:blip r:embed="rId2">
            <a:lum bright="-14000" contrast="-42000"/>
          </a:blip>
          <a:srcRect/>
          <a:stretch>
            <a:fillRect/>
          </a:stretch>
        </p:blipFill>
        <p:spPr>
          <a:xfrm>
            <a:off x="0" y="0"/>
            <a:ext cx="9144000" cy="6858000"/>
          </a:xfrm>
          <a:noFill/>
        </p:spPr>
      </p:pic>
      <p:sp>
        <p:nvSpPr>
          <p:cNvPr id="16387" name="Oval 4"/>
          <p:cNvSpPr>
            <a:spLocks noChangeArrowheads="1"/>
          </p:cNvSpPr>
          <p:nvPr/>
        </p:nvSpPr>
        <p:spPr bwMode="auto">
          <a:xfrm>
            <a:off x="228600" y="0"/>
            <a:ext cx="3962400" cy="1066800"/>
          </a:xfrm>
          <a:prstGeom prst="ellipse">
            <a:avLst/>
          </a:prstGeom>
          <a:solidFill>
            <a:schemeClr val="accent1"/>
          </a:solidFill>
          <a:ln w="9525">
            <a:solidFill>
              <a:schemeClr val="tx1"/>
            </a:solidFill>
            <a:round/>
            <a:headEnd/>
            <a:tailEnd/>
          </a:ln>
        </p:spPr>
        <p:txBody>
          <a:bodyPr wrap="none" anchor="ctr"/>
          <a:lstStyle/>
          <a:p>
            <a:pPr algn="ctr"/>
            <a:r>
              <a:rPr lang="en-US" b="1"/>
              <a:t>Crop damage due to red rot</a:t>
            </a:r>
            <a:endParaRPr lang="en-GB" b="1"/>
          </a:p>
        </p:txBody>
      </p:sp>
      <p:sp>
        <p:nvSpPr>
          <p:cNvPr id="16388" name="Rectangle 5"/>
          <p:cNvSpPr>
            <a:spLocks noChangeArrowheads="1"/>
          </p:cNvSpPr>
          <p:nvPr/>
        </p:nvSpPr>
        <p:spPr bwMode="auto">
          <a:xfrm>
            <a:off x="1066800" y="6172200"/>
            <a:ext cx="2209800" cy="381000"/>
          </a:xfrm>
          <a:prstGeom prst="rect">
            <a:avLst/>
          </a:prstGeom>
          <a:solidFill>
            <a:schemeClr val="bg1"/>
          </a:solidFill>
          <a:ln w="9525">
            <a:solidFill>
              <a:schemeClr val="tx1"/>
            </a:solidFill>
            <a:miter lim="800000"/>
            <a:headEnd/>
            <a:tailEnd/>
          </a:ln>
        </p:spPr>
        <p:txBody>
          <a:bodyPr wrap="none" anchor="ctr"/>
          <a:lstStyle/>
          <a:p>
            <a:pPr algn="ctr"/>
            <a:r>
              <a:rPr lang="en-US" b="1"/>
              <a:t>Resistant</a:t>
            </a:r>
            <a:endParaRPr lang="en-GB" b="1"/>
          </a:p>
        </p:txBody>
      </p:sp>
      <p:sp>
        <p:nvSpPr>
          <p:cNvPr id="16389" name="Rectangle 7"/>
          <p:cNvSpPr>
            <a:spLocks noChangeArrowheads="1"/>
          </p:cNvSpPr>
          <p:nvPr/>
        </p:nvSpPr>
        <p:spPr bwMode="auto">
          <a:xfrm>
            <a:off x="6096000" y="6172200"/>
            <a:ext cx="2209800" cy="381000"/>
          </a:xfrm>
          <a:prstGeom prst="rect">
            <a:avLst/>
          </a:prstGeom>
          <a:solidFill>
            <a:schemeClr val="bg1"/>
          </a:solidFill>
          <a:ln w="9525">
            <a:solidFill>
              <a:schemeClr val="tx1"/>
            </a:solidFill>
            <a:miter lim="800000"/>
            <a:headEnd/>
            <a:tailEnd/>
          </a:ln>
        </p:spPr>
        <p:txBody>
          <a:bodyPr wrap="none" anchor="ctr"/>
          <a:lstStyle/>
          <a:p>
            <a:pPr algn="ctr"/>
            <a:r>
              <a:rPr lang="en-US" b="1"/>
              <a:t>Diseased</a:t>
            </a:r>
            <a:endParaRPr lang="en-GB" b="1"/>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descr="C:\GPRAO\external1.jpg"/>
          <p:cNvPicPr>
            <a:picLocks noGrp="1" noChangeAspect="1" noChangeArrowheads="1"/>
          </p:cNvPicPr>
          <p:nvPr>
            <p:ph type="title"/>
          </p:nvPr>
        </p:nvPicPr>
        <p:blipFill>
          <a:blip r:embed="rId2"/>
          <a:srcRect/>
          <a:stretch>
            <a:fillRect/>
          </a:stretch>
        </p:blipFill>
        <p:spPr>
          <a:xfrm>
            <a:off x="0" y="0"/>
            <a:ext cx="4572000" cy="6858000"/>
          </a:xfrm>
          <a:noFill/>
        </p:spPr>
      </p:pic>
      <p:sp>
        <p:nvSpPr>
          <p:cNvPr id="17411" name="Rectangle 4"/>
          <p:cNvSpPr>
            <a:spLocks noChangeArrowheads="1"/>
          </p:cNvSpPr>
          <p:nvPr/>
        </p:nvSpPr>
        <p:spPr bwMode="auto">
          <a:xfrm>
            <a:off x="4572000" y="0"/>
            <a:ext cx="4572000" cy="6858000"/>
          </a:xfrm>
          <a:prstGeom prst="rect">
            <a:avLst/>
          </a:prstGeom>
          <a:solidFill>
            <a:schemeClr val="accent1"/>
          </a:solidFill>
          <a:ln w="9525">
            <a:solidFill>
              <a:schemeClr val="tx1"/>
            </a:solidFill>
            <a:miter lim="800000"/>
            <a:headEnd/>
            <a:tailEnd/>
          </a:ln>
        </p:spPr>
        <p:txBody>
          <a:bodyPr wrap="none" anchor="ctr"/>
          <a:lstStyle/>
          <a:p>
            <a:endParaRPr lang="en-US"/>
          </a:p>
        </p:txBody>
      </p:sp>
      <p:pic>
        <p:nvPicPr>
          <p:cNvPr id="17412" name="Picture 5" descr="C:\GPRAO\external2.jpg"/>
          <p:cNvPicPr>
            <a:picLocks noChangeAspect="1" noChangeArrowheads="1"/>
          </p:cNvPicPr>
          <p:nvPr/>
        </p:nvPicPr>
        <p:blipFill>
          <a:blip r:embed="rId3"/>
          <a:srcRect/>
          <a:stretch>
            <a:fillRect/>
          </a:stretch>
        </p:blipFill>
        <p:spPr bwMode="auto">
          <a:xfrm>
            <a:off x="5562600" y="304800"/>
            <a:ext cx="2057400" cy="3657600"/>
          </a:xfrm>
          <a:prstGeom prst="rect">
            <a:avLst/>
          </a:prstGeom>
          <a:noFill/>
          <a:ln w="9525">
            <a:noFill/>
            <a:miter lim="800000"/>
            <a:headEnd/>
            <a:tailEnd/>
          </a:ln>
        </p:spPr>
      </p:pic>
      <p:sp>
        <p:nvSpPr>
          <p:cNvPr id="17413" name="Rectangle 6"/>
          <p:cNvSpPr>
            <a:spLocks noChangeArrowheads="1"/>
          </p:cNvSpPr>
          <p:nvPr/>
        </p:nvSpPr>
        <p:spPr bwMode="auto">
          <a:xfrm>
            <a:off x="4724400" y="5638800"/>
            <a:ext cx="4114800" cy="609600"/>
          </a:xfrm>
          <a:prstGeom prst="rect">
            <a:avLst/>
          </a:prstGeom>
          <a:solidFill>
            <a:schemeClr val="accent1"/>
          </a:solidFill>
          <a:ln w="9525">
            <a:solidFill>
              <a:schemeClr val="tx1"/>
            </a:solidFill>
            <a:miter lim="800000"/>
            <a:headEnd/>
            <a:tailEnd/>
          </a:ln>
        </p:spPr>
        <p:txBody>
          <a:bodyPr wrap="none" anchor="ctr"/>
          <a:lstStyle/>
          <a:p>
            <a:pPr algn="ctr"/>
            <a:r>
              <a:rPr lang="en-US" sz="2800" b="1"/>
              <a:t>Discolouration of rind</a:t>
            </a:r>
            <a:endParaRPr lang="en-GB" sz="2800" b="1"/>
          </a:p>
        </p:txBody>
      </p:sp>
      <p:sp>
        <p:nvSpPr>
          <p:cNvPr id="17414" name="Line 8"/>
          <p:cNvSpPr>
            <a:spLocks noChangeShapeType="1"/>
          </p:cNvSpPr>
          <p:nvPr/>
        </p:nvSpPr>
        <p:spPr bwMode="auto">
          <a:xfrm>
            <a:off x="2057400" y="1143000"/>
            <a:ext cx="3505200" cy="0"/>
          </a:xfrm>
          <a:prstGeom prst="line">
            <a:avLst/>
          </a:prstGeom>
          <a:noFill/>
          <a:ln w="38100">
            <a:solidFill>
              <a:schemeClr val="tx1"/>
            </a:solidFill>
            <a:round/>
            <a:headEnd/>
            <a:tailEnd type="triangle" w="med" len="med"/>
          </a:ln>
        </p:spPr>
        <p:txBody>
          <a:bodyPr wrap="none"/>
          <a:lstStyle/>
          <a:p>
            <a:endParaRPr lang="en-IN"/>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noGrp="1" noChangeArrowheads="1"/>
          </p:cNvSpPr>
          <p:nvPr>
            <p:ph type="subTitle" idx="1"/>
          </p:nvPr>
        </p:nvSpPr>
        <p:spPr>
          <a:xfrm>
            <a:off x="914400" y="914400"/>
            <a:ext cx="4114800" cy="5867400"/>
          </a:xfrm>
          <a:solidFill>
            <a:srgbClr val="CCECFF"/>
          </a:solidFill>
        </p:spPr>
        <p:txBody>
          <a:bodyPr>
            <a:normAutofit fontScale="92500" lnSpcReduction="10000"/>
          </a:bodyPr>
          <a:lstStyle/>
          <a:p>
            <a:pPr marL="285750" indent="-285750" algn="just" eaLnBrk="1" hangingPunct="1">
              <a:buFontTx/>
              <a:buChar char="•"/>
              <a:defRPr/>
            </a:pPr>
            <a:r>
              <a:rPr lang="en-US" sz="2400" b="1" dirty="0" smtClean="0">
                <a:solidFill>
                  <a:srgbClr val="42108C"/>
                </a:solidFill>
                <a:latin typeface="+mj-lt"/>
              </a:rPr>
              <a:t>Symptoms</a:t>
            </a:r>
          </a:p>
          <a:p>
            <a:pPr marL="285750" indent="-285750" algn="just" eaLnBrk="1" hangingPunct="1">
              <a:buFontTx/>
              <a:buChar char="•"/>
              <a:defRPr/>
            </a:pPr>
            <a:r>
              <a:rPr lang="en-US" sz="2400" b="1" dirty="0" smtClean="0">
                <a:solidFill>
                  <a:srgbClr val="42108C"/>
                </a:solidFill>
                <a:latin typeface="+mj-lt"/>
              </a:rPr>
              <a:t>Affected plants have slender and thin stalks.</a:t>
            </a:r>
          </a:p>
          <a:p>
            <a:pPr marL="285750" indent="-285750" algn="just" eaLnBrk="1" hangingPunct="1">
              <a:buFontTx/>
              <a:buChar char="•"/>
              <a:defRPr/>
            </a:pPr>
            <a:r>
              <a:rPr lang="en-US" sz="2400" b="1" dirty="0" smtClean="0">
                <a:solidFill>
                  <a:srgbClr val="42108C"/>
                </a:solidFill>
                <a:latin typeface="+mj-lt"/>
              </a:rPr>
              <a:t>The leaves are stiff  with acute angle.</a:t>
            </a:r>
          </a:p>
          <a:p>
            <a:pPr marL="285750" indent="-285750" algn="just" eaLnBrk="1" hangingPunct="1">
              <a:buFontTx/>
              <a:buChar char="•"/>
              <a:defRPr/>
            </a:pPr>
            <a:r>
              <a:rPr lang="en-US" sz="2400" b="1" dirty="0" smtClean="0">
                <a:solidFill>
                  <a:srgbClr val="42108C"/>
                </a:solidFill>
                <a:latin typeface="+mj-lt"/>
              </a:rPr>
              <a:t>Emergence of a black whip like structure from central core of </a:t>
            </a:r>
            <a:r>
              <a:rPr lang="en-US" sz="2400" b="1" dirty="0" err="1" smtClean="0">
                <a:solidFill>
                  <a:srgbClr val="42108C"/>
                </a:solidFill>
                <a:latin typeface="+mj-lt"/>
              </a:rPr>
              <a:t>meristematic</a:t>
            </a:r>
            <a:r>
              <a:rPr lang="en-US" sz="2400" b="1" dirty="0" smtClean="0">
                <a:solidFill>
                  <a:srgbClr val="42108C"/>
                </a:solidFill>
                <a:latin typeface="+mj-lt"/>
              </a:rPr>
              <a:t> tissue.</a:t>
            </a:r>
          </a:p>
          <a:p>
            <a:pPr marL="285750" indent="-285750" algn="just" eaLnBrk="1" hangingPunct="1">
              <a:buFontTx/>
              <a:buChar char="•"/>
              <a:defRPr/>
            </a:pPr>
            <a:r>
              <a:rPr lang="en-US" sz="2400" b="1" dirty="0" smtClean="0">
                <a:solidFill>
                  <a:srgbClr val="42108C"/>
                </a:solidFill>
                <a:latin typeface="+mj-lt"/>
              </a:rPr>
              <a:t>Whip when young is covered by a thin, white papery membrane.</a:t>
            </a:r>
          </a:p>
          <a:p>
            <a:pPr marL="285750" indent="-285750" algn="just" eaLnBrk="1" hangingPunct="1">
              <a:buFontTx/>
              <a:buChar char="•"/>
              <a:defRPr/>
            </a:pPr>
            <a:r>
              <a:rPr lang="en-US" sz="2400" b="1" dirty="0" smtClean="0">
                <a:solidFill>
                  <a:srgbClr val="42108C"/>
                </a:solidFill>
                <a:latin typeface="+mj-lt"/>
              </a:rPr>
              <a:t>On maturity it ruptures and millions of tiny black </a:t>
            </a:r>
            <a:r>
              <a:rPr lang="en-US" sz="2400" b="1" dirty="0" err="1" smtClean="0">
                <a:solidFill>
                  <a:srgbClr val="42108C"/>
                </a:solidFill>
                <a:latin typeface="+mj-lt"/>
              </a:rPr>
              <a:t>teliospores</a:t>
            </a:r>
            <a:r>
              <a:rPr lang="en-US" sz="2400" b="1" dirty="0" smtClean="0">
                <a:solidFill>
                  <a:srgbClr val="42108C"/>
                </a:solidFill>
                <a:latin typeface="+mj-lt"/>
              </a:rPr>
              <a:t> liberated and disseminated by wind.</a:t>
            </a:r>
            <a:endParaRPr lang="en-GB" sz="2400" b="1" dirty="0" smtClean="0">
              <a:solidFill>
                <a:srgbClr val="42108C"/>
              </a:solidFill>
              <a:latin typeface="+mj-lt"/>
            </a:endParaRPr>
          </a:p>
        </p:txBody>
      </p:sp>
      <p:sp>
        <p:nvSpPr>
          <p:cNvPr id="23555" name="Rectangle 5"/>
          <p:cNvSpPr>
            <a:spLocks noChangeArrowheads="1"/>
          </p:cNvSpPr>
          <p:nvPr/>
        </p:nvSpPr>
        <p:spPr bwMode="auto">
          <a:xfrm>
            <a:off x="914400" y="76200"/>
            <a:ext cx="8001000" cy="762000"/>
          </a:xfrm>
          <a:prstGeom prst="rect">
            <a:avLst/>
          </a:prstGeom>
          <a:noFill/>
          <a:ln w="9525">
            <a:solidFill>
              <a:schemeClr val="tx1"/>
            </a:solidFill>
            <a:miter lim="800000"/>
            <a:headEnd/>
            <a:tailEnd/>
          </a:ln>
        </p:spPr>
        <p:txBody>
          <a:bodyPr wrap="none" anchor="ctr"/>
          <a:lstStyle/>
          <a:p>
            <a:pPr algn="ctr"/>
            <a:r>
              <a:rPr lang="en-US" sz="5400" b="1"/>
              <a:t>SMUT</a:t>
            </a:r>
          </a:p>
        </p:txBody>
      </p:sp>
      <p:pic>
        <p:nvPicPr>
          <p:cNvPr id="23556" name="Picture 2" descr="F:\RJ\RJ8.jpg"/>
          <p:cNvPicPr>
            <a:picLocks noChangeAspect="1" noChangeArrowheads="1"/>
          </p:cNvPicPr>
          <p:nvPr/>
        </p:nvPicPr>
        <p:blipFill>
          <a:blip r:embed="rId3"/>
          <a:srcRect l="5254" t="1886" r="51410" b="5698"/>
          <a:stretch>
            <a:fillRect/>
          </a:stretch>
        </p:blipFill>
        <p:spPr bwMode="auto">
          <a:xfrm>
            <a:off x="5181600" y="990600"/>
            <a:ext cx="3657600" cy="556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F:\RJ\RJ8.jpg"/>
          <p:cNvPicPr>
            <a:picLocks noChangeAspect="1" noChangeArrowheads="1"/>
          </p:cNvPicPr>
          <p:nvPr/>
        </p:nvPicPr>
        <p:blipFill>
          <a:blip r:embed="rId2"/>
          <a:srcRect l="48589" t="1886" r="8073" b="5698"/>
          <a:stretch>
            <a:fillRect/>
          </a:stretch>
        </p:blipFill>
        <p:spPr bwMode="auto">
          <a:xfrm>
            <a:off x="1447800" y="381000"/>
            <a:ext cx="6781800" cy="60563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subTitle" idx="1"/>
          </p:nvPr>
        </p:nvSpPr>
        <p:spPr>
          <a:xfrm>
            <a:off x="990600" y="1066800"/>
            <a:ext cx="4343400" cy="5486400"/>
          </a:xfrm>
          <a:solidFill>
            <a:srgbClr val="CCECFF"/>
          </a:solidFill>
        </p:spPr>
        <p:txBody>
          <a:bodyPr>
            <a:normAutofit fontScale="92500" lnSpcReduction="10000"/>
          </a:bodyPr>
          <a:lstStyle/>
          <a:p>
            <a:pPr marL="342900" indent="-342900" algn="just" eaLnBrk="1" hangingPunct="1">
              <a:defRPr/>
            </a:pPr>
            <a:r>
              <a:rPr lang="en-US" sz="2400" b="1" dirty="0" smtClean="0">
                <a:latin typeface="+mj-lt"/>
              </a:rPr>
              <a:t>Symptoms</a:t>
            </a:r>
            <a:endParaRPr lang="en-US" sz="2400" dirty="0" smtClean="0">
              <a:latin typeface="+mj-lt"/>
            </a:endParaRPr>
          </a:p>
          <a:p>
            <a:pPr marL="342900" indent="-342900" algn="just" eaLnBrk="1" hangingPunct="1">
              <a:buFontTx/>
              <a:buChar char="•"/>
              <a:defRPr/>
            </a:pPr>
            <a:r>
              <a:rPr lang="en-US" sz="2400" dirty="0" smtClean="0">
                <a:latin typeface="+mj-lt"/>
              </a:rPr>
              <a:t>Appears mainly during monsoon and post-monsoon period.</a:t>
            </a:r>
          </a:p>
          <a:p>
            <a:pPr marL="342900" indent="-342900" algn="just" eaLnBrk="1" hangingPunct="1">
              <a:buFontTx/>
              <a:buChar char="•"/>
              <a:defRPr/>
            </a:pPr>
            <a:r>
              <a:rPr lang="en-US" sz="2400" dirty="0" smtClean="0">
                <a:latin typeface="+mj-lt"/>
              </a:rPr>
              <a:t>The leaves show yellowing followed by drying from upward.</a:t>
            </a:r>
          </a:p>
          <a:p>
            <a:pPr marL="342900" indent="-342900" algn="just" eaLnBrk="1" hangingPunct="1">
              <a:buFontTx/>
              <a:buChar char="•"/>
              <a:defRPr/>
            </a:pPr>
            <a:r>
              <a:rPr lang="en-US" sz="2400" dirty="0" smtClean="0">
                <a:latin typeface="+mj-lt"/>
              </a:rPr>
              <a:t>Late in season, crown withers and plant may die.</a:t>
            </a:r>
          </a:p>
          <a:p>
            <a:pPr marL="342900" indent="-342900" algn="just" eaLnBrk="1" hangingPunct="1">
              <a:buFontTx/>
              <a:buChar char="•"/>
              <a:defRPr/>
            </a:pPr>
            <a:r>
              <a:rPr lang="en-US" sz="2400" dirty="0" smtClean="0">
                <a:latin typeface="+mj-lt"/>
              </a:rPr>
              <a:t>The split open cane manifests dull red </a:t>
            </a:r>
            <a:r>
              <a:rPr lang="en-US" sz="2400" dirty="0" err="1" smtClean="0">
                <a:latin typeface="+mj-lt"/>
              </a:rPr>
              <a:t>colour</a:t>
            </a:r>
            <a:r>
              <a:rPr lang="en-US" sz="2400" dirty="0" smtClean="0">
                <a:latin typeface="+mj-lt"/>
              </a:rPr>
              <a:t> of internodes and due to drying of tissues the </a:t>
            </a:r>
            <a:r>
              <a:rPr lang="en-US" sz="2400" dirty="0" err="1" smtClean="0">
                <a:latin typeface="+mj-lt"/>
              </a:rPr>
              <a:t>internode</a:t>
            </a:r>
            <a:r>
              <a:rPr lang="en-US" sz="2400" dirty="0" smtClean="0">
                <a:latin typeface="+mj-lt"/>
              </a:rPr>
              <a:t> becomes hollow.</a:t>
            </a:r>
          </a:p>
          <a:p>
            <a:pPr marL="342900" indent="-342900" algn="just" eaLnBrk="1" hangingPunct="1">
              <a:buFontTx/>
              <a:buChar char="•"/>
              <a:defRPr/>
            </a:pPr>
            <a:r>
              <a:rPr lang="en-US" sz="2400" dirty="0" smtClean="0">
                <a:latin typeface="+mj-lt"/>
              </a:rPr>
              <a:t>Pith becomes fibrous.</a:t>
            </a:r>
            <a:endParaRPr lang="en-GB" sz="2400" dirty="0" smtClean="0">
              <a:latin typeface="+mj-lt"/>
            </a:endParaRPr>
          </a:p>
        </p:txBody>
      </p:sp>
      <p:sp>
        <p:nvSpPr>
          <p:cNvPr id="25603" name="Rectangle 5"/>
          <p:cNvSpPr>
            <a:spLocks noChangeArrowheads="1"/>
          </p:cNvSpPr>
          <p:nvPr/>
        </p:nvSpPr>
        <p:spPr bwMode="auto">
          <a:xfrm>
            <a:off x="914400" y="228600"/>
            <a:ext cx="8001000" cy="685800"/>
          </a:xfrm>
          <a:prstGeom prst="rect">
            <a:avLst/>
          </a:prstGeom>
          <a:solidFill>
            <a:schemeClr val="accent1"/>
          </a:solidFill>
          <a:ln w="9525">
            <a:solidFill>
              <a:schemeClr val="tx1"/>
            </a:solidFill>
            <a:miter lim="800000"/>
            <a:headEnd/>
            <a:tailEnd/>
          </a:ln>
        </p:spPr>
        <p:txBody>
          <a:bodyPr wrap="none" anchor="ctr"/>
          <a:lstStyle/>
          <a:p>
            <a:pPr algn="ctr"/>
            <a:r>
              <a:rPr lang="en-US" sz="4800" b="1"/>
              <a:t>WILT</a:t>
            </a:r>
          </a:p>
        </p:txBody>
      </p:sp>
      <p:pic>
        <p:nvPicPr>
          <p:cNvPr id="25604" name="Picture 2" descr="F:\RJ\RJ10.jpg"/>
          <p:cNvPicPr>
            <a:picLocks noChangeAspect="1" noChangeArrowheads="1"/>
          </p:cNvPicPr>
          <p:nvPr/>
        </p:nvPicPr>
        <p:blipFill>
          <a:blip r:embed="rId2"/>
          <a:srcRect l="5936" t="4906" r="5936" b="4906"/>
          <a:stretch>
            <a:fillRect/>
          </a:stretch>
        </p:blipFill>
        <p:spPr bwMode="auto">
          <a:xfrm>
            <a:off x="5486400" y="1066800"/>
            <a:ext cx="3309938" cy="2743200"/>
          </a:xfrm>
          <a:prstGeom prst="rect">
            <a:avLst/>
          </a:prstGeom>
          <a:noFill/>
          <a:ln w="9525">
            <a:noFill/>
            <a:miter lim="800000"/>
            <a:headEnd/>
            <a:tailEnd/>
          </a:ln>
        </p:spPr>
      </p:pic>
      <p:pic>
        <p:nvPicPr>
          <p:cNvPr id="25605" name="Picture 2" descr="F:\RJ\RJ9.jpg"/>
          <p:cNvPicPr>
            <a:picLocks noChangeAspect="1" noChangeArrowheads="1"/>
          </p:cNvPicPr>
          <p:nvPr/>
        </p:nvPicPr>
        <p:blipFill>
          <a:blip r:embed="rId3"/>
          <a:srcRect l="3860" t="4198" r="6071" b="4219"/>
          <a:stretch>
            <a:fillRect/>
          </a:stretch>
        </p:blipFill>
        <p:spPr bwMode="auto">
          <a:xfrm>
            <a:off x="5410200" y="3886200"/>
            <a:ext cx="3429000" cy="26050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990600" y="457200"/>
            <a:ext cx="7620000" cy="1143000"/>
          </a:xfrm>
        </p:spPr>
        <p:txBody>
          <a:bodyPr/>
          <a:lstStyle/>
          <a:p>
            <a:r>
              <a:rPr lang="en-US" smtClean="0">
                <a:solidFill>
                  <a:srgbClr val="0000CC"/>
                </a:solidFill>
              </a:rPr>
              <a:t>Pokkah boeng Disease</a:t>
            </a:r>
            <a:endParaRPr lang="en-IN" smtClean="0">
              <a:solidFill>
                <a:srgbClr val="0000CC"/>
              </a:solidFill>
            </a:endParaRPr>
          </a:p>
        </p:txBody>
      </p:sp>
      <p:sp>
        <p:nvSpPr>
          <p:cNvPr id="23555" name="Content Placeholder 2"/>
          <p:cNvSpPr>
            <a:spLocks noGrp="1"/>
          </p:cNvSpPr>
          <p:nvPr>
            <p:ph idx="1"/>
          </p:nvPr>
        </p:nvSpPr>
        <p:spPr>
          <a:xfrm>
            <a:off x="1066800" y="1524000"/>
            <a:ext cx="7620000" cy="5029200"/>
          </a:xfrm>
        </p:spPr>
        <p:txBody>
          <a:bodyPr/>
          <a:lstStyle/>
          <a:p>
            <a:pPr algn="just">
              <a:buFontTx/>
              <a:buNone/>
              <a:defRPr/>
            </a:pPr>
            <a:r>
              <a:rPr lang="en-US" dirty="0" smtClean="0"/>
              <a:t>	</a:t>
            </a:r>
            <a:r>
              <a:rPr lang="en-US" sz="4000" b="1" dirty="0" smtClean="0"/>
              <a:t>The general symptoms of </a:t>
            </a:r>
            <a:r>
              <a:rPr lang="en-US" sz="4000" b="1" dirty="0" err="1" smtClean="0"/>
              <a:t>pokkah</a:t>
            </a:r>
            <a:r>
              <a:rPr lang="en-US" sz="4000" b="1" dirty="0" smtClean="0"/>
              <a:t> </a:t>
            </a:r>
            <a:r>
              <a:rPr lang="en-US" sz="4000" b="1" dirty="0" err="1" smtClean="0"/>
              <a:t>boeng</a:t>
            </a:r>
            <a:r>
              <a:rPr lang="en-US" sz="4000" b="1" dirty="0" smtClean="0"/>
              <a:t> are mainly of three types:</a:t>
            </a:r>
          </a:p>
          <a:p>
            <a:pPr marL="514350" indent="-514350" algn="just">
              <a:buFontTx/>
              <a:buAutoNum type="arabicPeriod"/>
              <a:defRPr/>
            </a:pPr>
            <a:r>
              <a:rPr lang="en-US" sz="4000" b="1" dirty="0" err="1" smtClean="0"/>
              <a:t>Chlorotic</a:t>
            </a:r>
            <a:r>
              <a:rPr lang="en-US" sz="4000" b="1" dirty="0" smtClean="0"/>
              <a:t> phase</a:t>
            </a:r>
          </a:p>
          <a:p>
            <a:pPr marL="514350" indent="-514350" algn="just">
              <a:buFontTx/>
              <a:buAutoNum type="arabicPeriod"/>
              <a:defRPr/>
            </a:pPr>
            <a:r>
              <a:rPr lang="en-US" sz="4000" b="1" dirty="0" smtClean="0"/>
              <a:t>Acute phase or top rot phase</a:t>
            </a:r>
          </a:p>
          <a:p>
            <a:pPr marL="514350" indent="-514350" algn="just">
              <a:buFontTx/>
              <a:buAutoNum type="arabicPeriod"/>
              <a:defRPr/>
            </a:pPr>
            <a:r>
              <a:rPr lang="en-US" sz="4000" b="1" dirty="0" smtClean="0"/>
              <a:t>Knife-cut phase (associated with top rot phase)</a:t>
            </a:r>
          </a:p>
          <a:p>
            <a:pPr marL="514350" indent="-514350" algn="just">
              <a:buFontTx/>
              <a:buAutoNum type="arabicPeriod"/>
              <a:defRPr/>
            </a:pPr>
            <a:endParaRPr lang="en-IN" sz="4000" b="1" dirty="0" smtClean="0"/>
          </a:p>
        </p:txBody>
      </p:sp>
      <p:sp>
        <p:nvSpPr>
          <p:cNvPr id="26628" name="TextBox 3"/>
          <p:cNvSpPr txBox="1">
            <a:spLocks noChangeArrowheads="1"/>
          </p:cNvSpPr>
          <p:nvPr/>
        </p:nvSpPr>
        <p:spPr bwMode="auto">
          <a:xfrm>
            <a:off x="4114800" y="1447800"/>
            <a:ext cx="184150" cy="461963"/>
          </a:xfrm>
          <a:prstGeom prst="rect">
            <a:avLst/>
          </a:prstGeom>
          <a:noFill/>
          <a:ln w="9525">
            <a:noFill/>
            <a:miter lim="800000"/>
            <a:headEnd/>
            <a:tailEnd/>
          </a:ln>
        </p:spPr>
        <p:txBody>
          <a:bodyPr wrap="none">
            <a:spAutoFit/>
          </a:bodyPr>
          <a:lstStyle/>
          <a:p>
            <a:endParaRPr lang="en-IN"/>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762000" y="152400"/>
            <a:ext cx="7620000" cy="1143000"/>
          </a:xfrm>
        </p:spPr>
        <p:txBody>
          <a:bodyPr/>
          <a:lstStyle/>
          <a:p>
            <a:pPr algn="ctr"/>
            <a:r>
              <a:rPr lang="en-US" sz="2800" b="1" smtClean="0">
                <a:solidFill>
                  <a:srgbClr val="0000CC"/>
                </a:solidFill>
              </a:rPr>
              <a:t>Pokkah</a:t>
            </a:r>
            <a:r>
              <a:rPr lang="en-US" sz="2800" b="1" dirty="0" smtClean="0">
                <a:solidFill>
                  <a:srgbClr val="0000CC"/>
                </a:solidFill>
              </a:rPr>
              <a:t> </a:t>
            </a:r>
            <a:r>
              <a:rPr lang="en-US" sz="2800" b="1" dirty="0" err="1" smtClean="0">
                <a:solidFill>
                  <a:srgbClr val="0000CC"/>
                </a:solidFill>
              </a:rPr>
              <a:t>boeng</a:t>
            </a:r>
            <a:r>
              <a:rPr lang="en-US" sz="2800" b="1" dirty="0" smtClean="0">
                <a:solidFill>
                  <a:srgbClr val="0000CC"/>
                </a:solidFill>
              </a:rPr>
              <a:t> Disease</a:t>
            </a:r>
            <a:endParaRPr lang="en-IN" sz="2800" b="1" dirty="0" smtClean="0">
              <a:solidFill>
                <a:srgbClr val="0000CC"/>
              </a:solidFill>
            </a:endParaRPr>
          </a:p>
        </p:txBody>
      </p:sp>
      <p:sp>
        <p:nvSpPr>
          <p:cNvPr id="5" name="Content Placeholder 2"/>
          <p:cNvSpPr txBox="1">
            <a:spLocks/>
          </p:cNvSpPr>
          <p:nvPr/>
        </p:nvSpPr>
        <p:spPr bwMode="auto">
          <a:xfrm>
            <a:off x="495300" y="685800"/>
            <a:ext cx="4610100" cy="5943600"/>
          </a:xfrm>
          <a:prstGeom prst="rect">
            <a:avLst/>
          </a:prstGeom>
          <a:noFill/>
          <a:ln w="9525">
            <a:noFill/>
            <a:miter lim="800000"/>
            <a:headEnd/>
            <a:tailEnd/>
          </a:ln>
        </p:spPr>
        <p:txBody>
          <a:bodyPr/>
          <a:lstStyle/>
          <a:p>
            <a:pPr marL="342900" indent="-57150" algn="ctr" eaLnBrk="0" hangingPunct="0">
              <a:spcBef>
                <a:spcPct val="20000"/>
              </a:spcBef>
              <a:defRPr/>
            </a:pPr>
            <a:r>
              <a:rPr lang="en-IN" sz="2000" b="1" kern="0" dirty="0">
                <a:latin typeface="+mn-lt"/>
              </a:rPr>
              <a:t>		</a:t>
            </a:r>
            <a:r>
              <a:rPr lang="en-IN" sz="2000" b="1" kern="0" dirty="0" err="1">
                <a:solidFill>
                  <a:srgbClr val="0000CC"/>
                </a:solidFill>
                <a:latin typeface="+mn-lt"/>
              </a:rPr>
              <a:t>Chlorotic</a:t>
            </a:r>
            <a:r>
              <a:rPr lang="en-IN" sz="2000" b="1" kern="0" dirty="0">
                <a:solidFill>
                  <a:srgbClr val="0000CC"/>
                </a:solidFill>
                <a:latin typeface="+mn-lt"/>
              </a:rPr>
              <a:t> phase</a:t>
            </a:r>
          </a:p>
          <a:p>
            <a:pPr marL="342900" indent="-57150" algn="just" eaLnBrk="0" hangingPunct="0">
              <a:spcBef>
                <a:spcPct val="20000"/>
              </a:spcBef>
              <a:defRPr/>
            </a:pPr>
            <a:r>
              <a:rPr lang="en-IN" sz="2000" b="1" kern="0" dirty="0">
                <a:latin typeface="+mn-lt"/>
              </a:rPr>
              <a:t>		The earlier symptom of </a:t>
            </a:r>
            <a:r>
              <a:rPr lang="en-IN" sz="2000" b="1" kern="0" dirty="0" err="1">
                <a:latin typeface="+mn-lt"/>
              </a:rPr>
              <a:t>pokkah</a:t>
            </a:r>
            <a:r>
              <a:rPr lang="en-IN" sz="2000" b="1" kern="0" dirty="0">
                <a:latin typeface="+mn-lt"/>
              </a:rPr>
              <a:t> </a:t>
            </a:r>
            <a:r>
              <a:rPr lang="en-IN" sz="2000" b="1" kern="0" dirty="0" err="1">
                <a:latin typeface="+mn-lt"/>
              </a:rPr>
              <a:t>boeng</a:t>
            </a:r>
            <a:r>
              <a:rPr lang="en-IN" sz="2000" b="1" kern="0" dirty="0">
                <a:latin typeface="+mn-lt"/>
              </a:rPr>
              <a:t> is a chlorotic condition towards the base of the young leaf and occasionally on the other parts of the leaf blades. </a:t>
            </a:r>
            <a:r>
              <a:rPr lang="en-IN" sz="2000" b="1" kern="0" dirty="0" smtClean="0">
                <a:latin typeface="+mn-lt"/>
              </a:rPr>
              <a:t>	</a:t>
            </a:r>
          </a:p>
          <a:p>
            <a:pPr marL="342900" indent="-57150" algn="just" eaLnBrk="0" hangingPunct="0">
              <a:spcBef>
                <a:spcPct val="20000"/>
              </a:spcBef>
              <a:defRPr/>
            </a:pPr>
            <a:r>
              <a:rPr lang="en-IN" sz="2000" b="1" kern="0" dirty="0">
                <a:latin typeface="+mn-lt"/>
              </a:rPr>
              <a:t>	</a:t>
            </a:r>
            <a:r>
              <a:rPr lang="en-IN" sz="2000" b="1" kern="0" dirty="0" smtClean="0">
                <a:latin typeface="+mn-lt"/>
              </a:rPr>
              <a:t>	Frequently</a:t>
            </a:r>
            <a:r>
              <a:rPr lang="en-IN" sz="2000" b="1" kern="0" dirty="0">
                <a:latin typeface="+mn-lt"/>
              </a:rPr>
              <a:t>, a pronounced wrinkling, twisting and shortening of </a:t>
            </a:r>
            <a:r>
              <a:rPr lang="en-IN" sz="2000" b="1" kern="0" dirty="0" smtClean="0">
                <a:latin typeface="+mn-lt"/>
              </a:rPr>
              <a:t>the </a:t>
            </a:r>
            <a:r>
              <a:rPr lang="en-IN" sz="2000" b="1" kern="0" dirty="0">
                <a:latin typeface="+mn-lt"/>
              </a:rPr>
              <a:t>leaves accompanied the malformation or distortion of the young leaves. The base of the affected leaves is seen often narrower than that of normal leaves.</a:t>
            </a:r>
            <a:endParaRPr lang="en-IN" sz="2000" kern="0" dirty="0">
              <a:latin typeface="+mn-lt"/>
            </a:endParaRPr>
          </a:p>
          <a:p>
            <a:pPr marL="342900" indent="-57150" algn="just" eaLnBrk="0" hangingPunct="0">
              <a:spcBef>
                <a:spcPct val="20000"/>
              </a:spcBef>
              <a:defRPr/>
            </a:pPr>
            <a:r>
              <a:rPr lang="en-IN" sz="2000" b="1" kern="0" dirty="0">
                <a:latin typeface="+mn-lt"/>
              </a:rPr>
              <a:t>	</a:t>
            </a:r>
            <a:endParaRPr lang="en-IN" sz="2000" kern="0" dirty="0">
              <a:latin typeface="+mn-lt"/>
            </a:endParaRPr>
          </a:p>
        </p:txBody>
      </p:sp>
      <p:pic>
        <p:nvPicPr>
          <p:cNvPr id="27652" name="Picture 5" descr="C:\Users\Ramji_Lal\Desktop\Image0461.jpg"/>
          <p:cNvPicPr>
            <a:picLocks noChangeAspect="1" noChangeArrowheads="1"/>
          </p:cNvPicPr>
          <p:nvPr/>
        </p:nvPicPr>
        <p:blipFill>
          <a:blip r:embed="rId2"/>
          <a:srcRect/>
          <a:stretch>
            <a:fillRect/>
          </a:stretch>
        </p:blipFill>
        <p:spPr bwMode="auto">
          <a:xfrm>
            <a:off x="5334000" y="914400"/>
            <a:ext cx="3314700" cy="556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Ramji_Lal\Desktop\Image0462.jpg"/>
          <p:cNvPicPr>
            <a:picLocks noGrp="1" noChangeAspect="1" noChangeArrowheads="1"/>
          </p:cNvPicPr>
          <p:nvPr>
            <p:ph idx="1"/>
          </p:nvPr>
        </p:nvPicPr>
        <p:blipFill>
          <a:blip r:embed="rId2"/>
          <a:srcRect/>
          <a:stretch>
            <a:fillRect/>
          </a:stretch>
        </p:blipFill>
        <p:spPr>
          <a:xfrm>
            <a:off x="914400" y="457200"/>
            <a:ext cx="7772400" cy="5943600"/>
          </a:xfr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Content Placeholder 2"/>
          <p:cNvSpPr>
            <a:spLocks noGrp="1"/>
          </p:cNvSpPr>
          <p:nvPr>
            <p:ph idx="1"/>
          </p:nvPr>
        </p:nvSpPr>
        <p:spPr>
          <a:xfrm>
            <a:off x="1066800" y="609600"/>
            <a:ext cx="3810000" cy="5334000"/>
          </a:xfrm>
        </p:spPr>
        <p:txBody>
          <a:bodyPr>
            <a:normAutofit lnSpcReduction="10000"/>
          </a:bodyPr>
          <a:lstStyle/>
          <a:p>
            <a:pPr algn="just">
              <a:buFontTx/>
              <a:buNone/>
            </a:pPr>
            <a:r>
              <a:rPr lang="en-IN" sz="2000" b="1" smtClean="0"/>
              <a:t>		In affected mature leaves, the irregular reddish stripes and specks are observed within a chlorotic part. The reddish area sometimes develops into the lesions of a rhomboid shape which turn dark reddish to brown colour, producing a burned appearance. Leaf sheaths also observed with chlorotic conditions in some cases. Later, irregular necrotic areas of reddish colour, similar on the leaf blades are also noticed on leaf sheath and midribs. </a:t>
            </a:r>
            <a:endParaRPr lang="en-IN" sz="2000" smtClean="0"/>
          </a:p>
        </p:txBody>
      </p:sp>
      <p:pic>
        <p:nvPicPr>
          <p:cNvPr id="29699" name="Picture 2" descr="C:\Users\Ramji_Lal\Desktop\chlororicphase1[1].jpg"/>
          <p:cNvPicPr>
            <a:picLocks noChangeAspect="1" noChangeArrowheads="1"/>
          </p:cNvPicPr>
          <p:nvPr/>
        </p:nvPicPr>
        <p:blipFill>
          <a:blip r:embed="rId2"/>
          <a:srcRect r="14539"/>
          <a:stretch>
            <a:fillRect/>
          </a:stretch>
        </p:blipFill>
        <p:spPr bwMode="auto">
          <a:xfrm>
            <a:off x="4953000" y="762000"/>
            <a:ext cx="3717925" cy="5029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Content Placeholder 2"/>
          <p:cNvSpPr>
            <a:spLocks noGrp="1"/>
          </p:cNvSpPr>
          <p:nvPr>
            <p:ph idx="1"/>
          </p:nvPr>
        </p:nvSpPr>
        <p:spPr>
          <a:xfrm>
            <a:off x="304800" y="685800"/>
            <a:ext cx="8229600" cy="5486400"/>
          </a:xfrm>
          <a:noFill/>
        </p:spPr>
        <p:txBody>
          <a:bodyPr>
            <a:normAutofit/>
          </a:bodyPr>
          <a:lstStyle/>
          <a:p>
            <a:pPr marL="800100" lvl="2" indent="-457200" algn="just">
              <a:defRPr/>
            </a:pPr>
            <a:r>
              <a:rPr lang="en-US" sz="2800" b="1" dirty="0" smtClean="0"/>
              <a:t>	</a:t>
            </a:r>
            <a:r>
              <a:rPr lang="en-US" sz="2800" b="1" dirty="0" smtClean="0">
                <a:solidFill>
                  <a:srgbClr val="C00000"/>
                </a:solidFill>
              </a:rPr>
              <a:t>Sugarcane is an important cash crop of India. </a:t>
            </a:r>
          </a:p>
          <a:p>
            <a:pPr marL="800100" lvl="2" indent="-457200" algn="just">
              <a:defRPr/>
            </a:pPr>
            <a:r>
              <a:rPr lang="en-US" sz="2800" b="1" dirty="0"/>
              <a:t>G</a:t>
            </a:r>
            <a:r>
              <a:rPr lang="en-US" sz="2800" b="1" dirty="0" smtClean="0"/>
              <a:t>rown in about 5.02 million hectare with an average yield of about 69.0 t/ha. </a:t>
            </a:r>
          </a:p>
          <a:p>
            <a:pPr marL="800100" lvl="2" indent="-457200" algn="just">
              <a:defRPr/>
            </a:pPr>
            <a:r>
              <a:rPr lang="en-US" sz="2800" b="1" dirty="0" smtClean="0">
                <a:solidFill>
                  <a:srgbClr val="C00000"/>
                </a:solidFill>
              </a:rPr>
              <a:t>The crop is vulnerable to number of diseases. </a:t>
            </a:r>
          </a:p>
          <a:p>
            <a:pPr marL="800100" lvl="2" indent="-457200" algn="just">
              <a:defRPr/>
            </a:pPr>
            <a:r>
              <a:rPr lang="en-US" sz="2800" b="1" dirty="0" smtClean="0">
                <a:solidFill>
                  <a:srgbClr val="42108C"/>
                </a:solidFill>
              </a:rPr>
              <a:t>	Sugarcane diseases can be classified in two categories i.e. seed piece transmissible diseases, and non-seed piece transmissible diseases. </a:t>
            </a:r>
          </a:p>
          <a:p>
            <a:pPr lvl="2" algn="ctr">
              <a:defRPr/>
            </a:pPr>
            <a:endParaRPr lang="en-IN" sz="2800" dirty="0" smtClean="0">
              <a:solidFill>
                <a:srgbClr val="0000CC"/>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2"/>
          <p:cNvSpPr>
            <a:spLocks noGrp="1"/>
          </p:cNvSpPr>
          <p:nvPr>
            <p:ph idx="1"/>
          </p:nvPr>
        </p:nvSpPr>
        <p:spPr>
          <a:xfrm>
            <a:off x="381000" y="381000"/>
            <a:ext cx="4572000" cy="5715000"/>
          </a:xfrm>
        </p:spPr>
        <p:txBody>
          <a:bodyPr>
            <a:normAutofit/>
          </a:bodyPr>
          <a:lstStyle/>
          <a:p>
            <a:pPr algn="just">
              <a:buFontTx/>
              <a:buNone/>
            </a:pPr>
            <a:r>
              <a:rPr lang="en-IN" sz="2000" b="1" dirty="0" smtClean="0"/>
              <a:t>		</a:t>
            </a:r>
            <a:r>
              <a:rPr lang="en-IN" sz="2000" b="1" dirty="0" smtClean="0">
                <a:solidFill>
                  <a:srgbClr val="0000CC"/>
                </a:solidFill>
              </a:rPr>
              <a:t> Acute or top rot phase</a:t>
            </a:r>
          </a:p>
          <a:p>
            <a:pPr algn="just"/>
            <a:r>
              <a:rPr lang="en-IN" sz="2000" b="1" dirty="0" smtClean="0"/>
              <a:t>This is the most advanced and serious stage of </a:t>
            </a:r>
            <a:r>
              <a:rPr lang="en-IN" sz="2000" b="1" dirty="0" err="1" smtClean="0"/>
              <a:t>pokkah</a:t>
            </a:r>
            <a:r>
              <a:rPr lang="en-IN" sz="2000" b="1" dirty="0" smtClean="0"/>
              <a:t> </a:t>
            </a:r>
            <a:r>
              <a:rPr lang="en-IN" sz="2000" b="1" dirty="0" err="1" smtClean="0"/>
              <a:t>boeng</a:t>
            </a:r>
            <a:r>
              <a:rPr lang="en-IN" sz="2000" b="1" dirty="0" smtClean="0"/>
              <a:t>. </a:t>
            </a:r>
          </a:p>
          <a:p>
            <a:pPr algn="just"/>
            <a:r>
              <a:rPr lang="en-IN" sz="2000" b="1" dirty="0"/>
              <a:t>	</a:t>
            </a:r>
            <a:r>
              <a:rPr lang="en-IN" sz="2000" b="1" dirty="0" smtClean="0"/>
              <a:t>The young spindles are killed and the entire top dies. Leaf infection sometimes continued to downward and penetrates in the stalk by way of a growing point. </a:t>
            </a:r>
          </a:p>
          <a:p>
            <a:pPr algn="just"/>
            <a:r>
              <a:rPr lang="en-IN" sz="2000" b="1" dirty="0"/>
              <a:t>	</a:t>
            </a:r>
            <a:r>
              <a:rPr lang="en-IN" sz="2000" b="1" dirty="0" smtClean="0"/>
              <a:t>In advance stages of infection, the entire base of the spindle and even growing point show a malformation of leaves, pronounced wrinkling, twisting and rotting of spindle leaves followed by top rot of the tender tissues of the apical part of the cane.</a:t>
            </a:r>
            <a:endParaRPr lang="en-IN" sz="2000" dirty="0" smtClean="0"/>
          </a:p>
        </p:txBody>
      </p:sp>
      <p:pic>
        <p:nvPicPr>
          <p:cNvPr id="30723" name="Picture 2" descr="C:\Users\Ramji_Lal\Desktop\pokkah-boeng-toprot[1].jpg"/>
          <p:cNvPicPr>
            <a:picLocks noChangeAspect="1" noChangeArrowheads="1"/>
          </p:cNvPicPr>
          <p:nvPr/>
        </p:nvPicPr>
        <p:blipFill>
          <a:blip r:embed="rId2"/>
          <a:srcRect/>
          <a:stretch>
            <a:fillRect/>
          </a:stretch>
        </p:blipFill>
        <p:spPr bwMode="auto">
          <a:xfrm>
            <a:off x="5181600" y="609600"/>
            <a:ext cx="3497263" cy="533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Content Placeholder 2"/>
          <p:cNvSpPr>
            <a:spLocks noGrp="1"/>
          </p:cNvSpPr>
          <p:nvPr>
            <p:ph idx="1"/>
          </p:nvPr>
        </p:nvSpPr>
        <p:spPr>
          <a:xfrm>
            <a:off x="381000" y="914400"/>
            <a:ext cx="4495800" cy="4419600"/>
          </a:xfrm>
        </p:spPr>
        <p:txBody>
          <a:bodyPr>
            <a:noAutofit/>
          </a:bodyPr>
          <a:lstStyle/>
          <a:p>
            <a:pPr algn="r"/>
            <a:r>
              <a:rPr lang="en-IN" sz="2200" b="1" dirty="0" smtClean="0">
                <a:solidFill>
                  <a:srgbClr val="0000CC"/>
                </a:solidFill>
              </a:rPr>
              <a:t>knife-cut phase	</a:t>
            </a:r>
            <a:r>
              <a:rPr lang="en-IN" sz="2200" b="1" dirty="0" smtClean="0"/>
              <a:t>	</a:t>
            </a:r>
          </a:p>
          <a:p>
            <a:pPr algn="just"/>
            <a:r>
              <a:rPr lang="en-IN" sz="2200" b="1" dirty="0" smtClean="0"/>
              <a:t>	The symptoms are characterized by one or two or even more transverse cuts in the rind of the stalk/stem in such a uniform manner as if, the tissues are removed with a sharp knife.</a:t>
            </a:r>
          </a:p>
          <a:p>
            <a:pPr algn="just"/>
            <a:r>
              <a:rPr lang="en-IN" sz="2200" b="1" dirty="0"/>
              <a:t>	</a:t>
            </a:r>
            <a:r>
              <a:rPr lang="en-IN" sz="2200" b="1" dirty="0" smtClean="0"/>
              <a:t>On stripping off the leaves, large horizontal conspicuous cuts are visible on stalks.</a:t>
            </a:r>
            <a:endParaRPr lang="en-IN" sz="2200" dirty="0" smtClean="0"/>
          </a:p>
          <a:p>
            <a:pPr marL="0" indent="0">
              <a:buNone/>
            </a:pPr>
            <a:r>
              <a:rPr lang="en-IN" sz="2200" b="1" dirty="0" smtClean="0"/>
              <a:t/>
            </a:r>
            <a:br>
              <a:rPr lang="en-IN" sz="2200" b="1" dirty="0" smtClean="0"/>
            </a:br>
            <a:r>
              <a:rPr lang="en-IN" sz="2200" b="1" dirty="0" smtClean="0"/>
              <a:t> </a:t>
            </a:r>
            <a:endParaRPr lang="en-IN" sz="2200" dirty="0" smtClean="0"/>
          </a:p>
          <a:p>
            <a:endParaRPr lang="en-IN" sz="2200" dirty="0" smtClean="0"/>
          </a:p>
        </p:txBody>
      </p:sp>
      <p:pic>
        <p:nvPicPr>
          <p:cNvPr id="31747" name="Picture 2" descr="C:\Users\Ramji_Lal\Desktop\pokka-boeng-knifecut[1].jpg"/>
          <p:cNvPicPr>
            <a:picLocks noChangeAspect="1" noChangeArrowheads="1"/>
          </p:cNvPicPr>
          <p:nvPr/>
        </p:nvPicPr>
        <p:blipFill>
          <a:blip r:embed="rId2"/>
          <a:srcRect/>
          <a:stretch>
            <a:fillRect/>
          </a:stretch>
        </p:blipFill>
        <p:spPr bwMode="auto">
          <a:xfrm>
            <a:off x="5105400" y="990600"/>
            <a:ext cx="3368675" cy="4724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Content Placeholder 2"/>
          <p:cNvSpPr>
            <a:spLocks noGrp="1"/>
          </p:cNvSpPr>
          <p:nvPr>
            <p:ph idx="1"/>
          </p:nvPr>
        </p:nvSpPr>
        <p:spPr>
          <a:xfrm>
            <a:off x="1066800" y="990600"/>
            <a:ext cx="4114800" cy="5486400"/>
          </a:xfrm>
        </p:spPr>
        <p:txBody>
          <a:bodyPr>
            <a:normAutofit/>
          </a:bodyPr>
          <a:lstStyle/>
          <a:p>
            <a:pPr marL="0" indent="0" algn="just">
              <a:spcBef>
                <a:spcPct val="0"/>
              </a:spcBef>
              <a:buFontTx/>
              <a:buNone/>
              <a:tabLst>
                <a:tab pos="342900" algn="l"/>
              </a:tabLst>
            </a:pPr>
            <a:r>
              <a:rPr lang="en-US" sz="2800" dirty="0" smtClean="0">
                <a:solidFill>
                  <a:srgbClr val="0000FF"/>
                </a:solidFill>
                <a:ea typeface="Calibri" pitchFamily="34" charset="0"/>
                <a:cs typeface="Times New Roman" pitchFamily="18" charset="0"/>
              </a:rPr>
              <a:t>	</a:t>
            </a:r>
            <a:r>
              <a:rPr lang="en-US" sz="2800" b="1" dirty="0" smtClean="0">
                <a:solidFill>
                  <a:srgbClr val="0000FF"/>
                </a:solidFill>
                <a:ea typeface="Calibri" pitchFamily="34" charset="0"/>
                <a:cs typeface="Times New Roman" pitchFamily="18" charset="0"/>
              </a:rPr>
              <a:t>It is an important soil borne disease which affects sett germination. The disease is also called as “Pineapple disease” because the split open canes emit an </a:t>
            </a:r>
            <a:r>
              <a:rPr lang="en-US" sz="2800" b="1" dirty="0" err="1" smtClean="0">
                <a:solidFill>
                  <a:srgbClr val="0000FF"/>
                </a:solidFill>
                <a:ea typeface="Calibri" pitchFamily="34" charset="0"/>
                <a:cs typeface="Times New Roman" pitchFamily="18" charset="0"/>
              </a:rPr>
              <a:t>odour</a:t>
            </a:r>
            <a:r>
              <a:rPr lang="en-US" sz="2800" b="1" dirty="0" smtClean="0">
                <a:solidFill>
                  <a:srgbClr val="0000FF"/>
                </a:solidFill>
                <a:ea typeface="Calibri" pitchFamily="34" charset="0"/>
                <a:cs typeface="Times New Roman" pitchFamily="18" charset="0"/>
              </a:rPr>
              <a:t> reminiscent of pineapple fruits. </a:t>
            </a:r>
          </a:p>
        </p:txBody>
      </p:sp>
      <p:graphicFrame>
        <p:nvGraphicFramePr>
          <p:cNvPr id="1026" name="Object 2"/>
          <p:cNvGraphicFramePr>
            <a:graphicFrameLocks noChangeAspect="1"/>
          </p:cNvGraphicFramePr>
          <p:nvPr/>
        </p:nvGraphicFramePr>
        <p:xfrm>
          <a:off x="4876800" y="1143000"/>
          <a:ext cx="3886200" cy="5105400"/>
        </p:xfrm>
        <a:graphic>
          <a:graphicData uri="http://schemas.openxmlformats.org/presentationml/2006/ole">
            <mc:AlternateContent xmlns:mc="http://schemas.openxmlformats.org/markup-compatibility/2006">
              <mc:Choice xmlns:v="urn:schemas-microsoft-com:vml" Requires="v">
                <p:oleObj spid="_x0000_s1054" name="Document" r:id="rId3" imgW="5929084" imgH="8134190" progId="Word.Document.12">
                  <p:embed/>
                </p:oleObj>
              </mc:Choice>
              <mc:Fallback>
                <p:oleObj name="Document" r:id="rId3" imgW="5929084" imgH="8134190" progId="Word.Document.12">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1143000"/>
                        <a:ext cx="38862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8" name="TextBox 3"/>
          <p:cNvSpPr txBox="1">
            <a:spLocks noChangeArrowheads="1"/>
          </p:cNvSpPr>
          <p:nvPr/>
        </p:nvSpPr>
        <p:spPr bwMode="auto">
          <a:xfrm>
            <a:off x="1981200" y="228600"/>
            <a:ext cx="5486400" cy="523875"/>
          </a:xfrm>
          <a:prstGeom prst="rect">
            <a:avLst/>
          </a:prstGeom>
          <a:noFill/>
          <a:ln w="9525">
            <a:noFill/>
            <a:miter lim="800000"/>
            <a:headEnd/>
            <a:tailEnd/>
          </a:ln>
        </p:spPr>
        <p:txBody>
          <a:bodyPr>
            <a:spAutoFit/>
          </a:bodyPr>
          <a:lstStyle/>
          <a:p>
            <a:pPr algn="r">
              <a:tabLst>
                <a:tab pos="342900" algn="l"/>
              </a:tabLst>
            </a:pPr>
            <a:r>
              <a:rPr lang="en-US" sz="2800" b="1" dirty="0">
                <a:solidFill>
                  <a:srgbClr val="FF0000"/>
                </a:solidFill>
                <a:ea typeface="Calibri" pitchFamily="34" charset="0"/>
                <a:cs typeface="Times New Roman" pitchFamily="18" charset="0"/>
              </a:rPr>
              <a:t>Sett </a:t>
            </a:r>
            <a:r>
              <a:rPr lang="en-US" sz="2800" b="1" dirty="0" smtClean="0">
                <a:solidFill>
                  <a:srgbClr val="FF0000"/>
                </a:solidFill>
                <a:ea typeface="Calibri" pitchFamily="34" charset="0"/>
                <a:cs typeface="Times New Roman" pitchFamily="18" charset="0"/>
              </a:rPr>
              <a:t>Rot </a:t>
            </a:r>
            <a:r>
              <a:rPr lang="en-US" sz="2800" b="1" dirty="0">
                <a:solidFill>
                  <a:srgbClr val="FF0000"/>
                </a:solidFill>
                <a:ea typeface="Calibri" pitchFamily="34" charset="0"/>
                <a:cs typeface="Times New Roman" pitchFamily="18" charset="0"/>
              </a:rPr>
              <a:t>(</a:t>
            </a:r>
            <a:r>
              <a:rPr lang="en-US" sz="2800" b="1" i="1" dirty="0">
                <a:solidFill>
                  <a:srgbClr val="FF0000"/>
                </a:solidFill>
                <a:ea typeface="Calibri" pitchFamily="34" charset="0"/>
                <a:cs typeface="Times New Roman" pitchFamily="18" charset="0"/>
              </a:rPr>
              <a:t>Ceratocystis </a:t>
            </a:r>
            <a:r>
              <a:rPr lang="en-US" sz="2800" b="1" i="1" dirty="0" err="1">
                <a:solidFill>
                  <a:srgbClr val="FF0000"/>
                </a:solidFill>
                <a:ea typeface="Calibri" pitchFamily="34" charset="0"/>
                <a:cs typeface="Times New Roman" pitchFamily="18" charset="0"/>
              </a:rPr>
              <a:t>paradoxa</a:t>
            </a:r>
            <a:r>
              <a:rPr lang="en-US" sz="2800" b="1" dirty="0">
                <a:solidFill>
                  <a:srgbClr val="FF0000"/>
                </a:solidFill>
                <a:ea typeface="Calibri" pitchFamily="34" charset="0"/>
                <a:cs typeface="Times New Roman" pitchFamily="18" charset="0"/>
              </a:rPr>
              <a:t>) </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ctrTitle"/>
          </p:nvPr>
        </p:nvSpPr>
        <p:spPr>
          <a:xfrm>
            <a:off x="990600" y="76200"/>
            <a:ext cx="7848600" cy="838200"/>
          </a:xfrm>
          <a:solidFill>
            <a:schemeClr val="bg1"/>
          </a:solidFill>
          <a:ln>
            <a:solidFill>
              <a:schemeClr val="tx2"/>
            </a:solidFill>
          </a:ln>
        </p:spPr>
        <p:txBody>
          <a:bodyPr/>
          <a:lstStyle/>
          <a:p>
            <a:pPr eaLnBrk="1" hangingPunct="1"/>
            <a:r>
              <a:rPr lang="en-US" sz="3200" b="1" smtClean="0">
                <a:solidFill>
                  <a:schemeClr val="tx1"/>
                </a:solidFill>
              </a:rPr>
              <a:t>RATOON STUNTING DISEASE (RSD)</a:t>
            </a:r>
            <a:endParaRPr lang="en-GB" sz="3200" b="1" smtClean="0">
              <a:solidFill>
                <a:schemeClr val="tx1"/>
              </a:solidFill>
            </a:endParaRPr>
          </a:p>
        </p:txBody>
      </p:sp>
      <p:sp>
        <p:nvSpPr>
          <p:cNvPr id="32771" name="Rectangle 3"/>
          <p:cNvSpPr>
            <a:spLocks noGrp="1" noChangeArrowheads="1"/>
          </p:cNvSpPr>
          <p:nvPr>
            <p:ph type="subTitle" idx="1"/>
          </p:nvPr>
        </p:nvSpPr>
        <p:spPr>
          <a:xfrm>
            <a:off x="1066800" y="1143000"/>
            <a:ext cx="3886200" cy="5410200"/>
          </a:xfrm>
          <a:solidFill>
            <a:schemeClr val="bg1"/>
          </a:solidFill>
          <a:ln>
            <a:solidFill>
              <a:schemeClr val="tx2"/>
            </a:solidFill>
          </a:ln>
        </p:spPr>
        <p:txBody>
          <a:bodyPr>
            <a:normAutofit fontScale="92500"/>
          </a:bodyPr>
          <a:lstStyle/>
          <a:p>
            <a:pPr marL="285750" indent="-285750" algn="just" eaLnBrk="1" hangingPunct="1"/>
            <a:r>
              <a:rPr lang="en-US" sz="2800" b="1" dirty="0" smtClean="0">
                <a:solidFill>
                  <a:srgbClr val="42108C"/>
                </a:solidFill>
                <a:cs typeface="Times New Roman" pitchFamily="18" charset="0"/>
              </a:rPr>
              <a:t>Symptoms</a:t>
            </a:r>
          </a:p>
          <a:p>
            <a:pPr marL="285750" indent="-285750" algn="just" eaLnBrk="1" hangingPunct="1">
              <a:buFontTx/>
              <a:buChar char="•"/>
            </a:pPr>
            <a:r>
              <a:rPr lang="en-US" sz="2800" dirty="0" smtClean="0">
                <a:solidFill>
                  <a:srgbClr val="42108C"/>
                </a:solidFill>
                <a:cs typeface="Times New Roman" pitchFamily="18" charset="0"/>
              </a:rPr>
              <a:t>Affected plants are usually stunted and have poor root system.</a:t>
            </a:r>
          </a:p>
          <a:p>
            <a:pPr marL="285750" indent="-285750" algn="just" eaLnBrk="1" hangingPunct="1">
              <a:buFontTx/>
              <a:buChar char="•"/>
            </a:pPr>
            <a:r>
              <a:rPr lang="en-US" sz="2800" dirty="0" smtClean="0">
                <a:solidFill>
                  <a:srgbClr val="42108C"/>
                </a:solidFill>
                <a:cs typeface="Times New Roman" pitchFamily="18" charset="0"/>
              </a:rPr>
              <a:t>Show reduced </a:t>
            </a:r>
            <a:r>
              <a:rPr lang="en-US" sz="2800" dirty="0" err="1" smtClean="0">
                <a:solidFill>
                  <a:srgbClr val="42108C"/>
                </a:solidFill>
                <a:cs typeface="Times New Roman" pitchFamily="18" charset="0"/>
              </a:rPr>
              <a:t>tillering</a:t>
            </a:r>
            <a:r>
              <a:rPr lang="en-US" sz="2800" dirty="0" smtClean="0">
                <a:solidFill>
                  <a:srgbClr val="42108C"/>
                </a:solidFill>
                <a:cs typeface="Times New Roman" pitchFamily="18" charset="0"/>
              </a:rPr>
              <a:t> and shortening of internodes. </a:t>
            </a:r>
          </a:p>
          <a:p>
            <a:pPr marL="285750" indent="-285750" algn="just" eaLnBrk="1" hangingPunct="1">
              <a:buFontTx/>
              <a:buChar char="•"/>
            </a:pPr>
            <a:r>
              <a:rPr lang="en-US" sz="2800" dirty="0" smtClean="0">
                <a:solidFill>
                  <a:srgbClr val="42108C"/>
                </a:solidFill>
                <a:cs typeface="Times New Roman" pitchFamily="18" charset="0"/>
              </a:rPr>
              <a:t>The diseased shoots on splitting show orange-red </a:t>
            </a:r>
            <a:r>
              <a:rPr lang="en-US" sz="2800" dirty="0" err="1" smtClean="0">
                <a:solidFill>
                  <a:srgbClr val="42108C"/>
                </a:solidFill>
                <a:cs typeface="Times New Roman" pitchFamily="18" charset="0"/>
              </a:rPr>
              <a:t>discolouration</a:t>
            </a:r>
            <a:r>
              <a:rPr lang="en-US" sz="2800" dirty="0" smtClean="0">
                <a:solidFill>
                  <a:srgbClr val="42108C"/>
                </a:solidFill>
                <a:cs typeface="Times New Roman" pitchFamily="18" charset="0"/>
              </a:rPr>
              <a:t> of fibro-vascular bundles at the maturity.</a:t>
            </a:r>
            <a:endParaRPr lang="en-GB" sz="2800" dirty="0" smtClean="0">
              <a:solidFill>
                <a:srgbClr val="42108C"/>
              </a:solidFill>
              <a:cs typeface="Times New Roman" pitchFamily="18" charset="0"/>
            </a:endParaRPr>
          </a:p>
        </p:txBody>
      </p:sp>
      <p:pic>
        <p:nvPicPr>
          <p:cNvPr id="32772" name="Picture 3" descr="C:\GPRAO\RSD1.jpg"/>
          <p:cNvPicPr>
            <a:picLocks noChangeAspect="1" noChangeArrowheads="1"/>
          </p:cNvPicPr>
          <p:nvPr/>
        </p:nvPicPr>
        <p:blipFill>
          <a:blip r:embed="rId3"/>
          <a:srcRect/>
          <a:stretch>
            <a:fillRect/>
          </a:stretch>
        </p:blipFill>
        <p:spPr bwMode="auto">
          <a:xfrm>
            <a:off x="5105400" y="1143000"/>
            <a:ext cx="3733800" cy="541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3" descr="C:\GPRAO\rsdbac2.jpg"/>
          <p:cNvPicPr>
            <a:picLocks noGrp="1" noChangeAspect="1" noChangeArrowheads="1"/>
          </p:cNvPicPr>
          <p:nvPr>
            <p:ph type="title"/>
          </p:nvPr>
        </p:nvPicPr>
        <p:blipFill>
          <a:blip r:embed="rId2">
            <a:lum bright="12000" contrast="32000"/>
          </a:blip>
          <a:srcRect/>
          <a:stretch>
            <a:fillRect/>
          </a:stretch>
        </p:blipFill>
        <p:spPr>
          <a:xfrm>
            <a:off x="0" y="0"/>
            <a:ext cx="9144000" cy="6019800"/>
          </a:xfrm>
          <a:noFill/>
        </p:spPr>
      </p:pic>
      <p:sp>
        <p:nvSpPr>
          <p:cNvPr id="33795" name="Rectangle 4"/>
          <p:cNvSpPr>
            <a:spLocks noChangeArrowheads="1"/>
          </p:cNvSpPr>
          <p:nvPr/>
        </p:nvSpPr>
        <p:spPr bwMode="auto">
          <a:xfrm>
            <a:off x="0" y="6019800"/>
            <a:ext cx="9144000" cy="838200"/>
          </a:xfrm>
          <a:prstGeom prst="rect">
            <a:avLst/>
          </a:prstGeom>
          <a:solidFill>
            <a:schemeClr val="accent1"/>
          </a:solidFill>
          <a:ln w="9525">
            <a:solidFill>
              <a:schemeClr val="tx1"/>
            </a:solidFill>
            <a:miter lim="800000"/>
            <a:headEnd/>
            <a:tailEnd/>
          </a:ln>
        </p:spPr>
        <p:txBody>
          <a:bodyPr wrap="none" anchor="ctr"/>
          <a:lstStyle/>
          <a:p>
            <a:pPr algn="ctr"/>
            <a:r>
              <a:rPr lang="en-US" sz="4400" b="1"/>
              <a:t>RSD bacterial cells</a:t>
            </a:r>
            <a:endParaRPr lang="en-GB" sz="4400" b="1"/>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1027"/>
          <p:cNvSpPr>
            <a:spLocks noGrp="1" noChangeArrowheads="1"/>
          </p:cNvSpPr>
          <p:nvPr>
            <p:ph type="subTitle" idx="1"/>
          </p:nvPr>
        </p:nvSpPr>
        <p:spPr>
          <a:xfrm>
            <a:off x="1295400" y="1066800"/>
            <a:ext cx="3657600" cy="5334000"/>
          </a:xfrm>
          <a:solidFill>
            <a:schemeClr val="bg1"/>
          </a:solidFill>
        </p:spPr>
        <p:txBody>
          <a:bodyPr/>
          <a:lstStyle/>
          <a:p>
            <a:pPr algn="just" eaLnBrk="1" hangingPunct="1">
              <a:defRPr/>
            </a:pPr>
            <a:r>
              <a:rPr lang="en-US" sz="2000" b="1" dirty="0" smtClean="0">
                <a:solidFill>
                  <a:srgbClr val="42108C"/>
                </a:solidFill>
                <a:latin typeface="+mj-lt"/>
              </a:rPr>
              <a:t>Symptoms</a:t>
            </a:r>
          </a:p>
          <a:p>
            <a:pPr algn="just" eaLnBrk="1" hangingPunct="1">
              <a:defRPr/>
            </a:pPr>
            <a:r>
              <a:rPr lang="en-US" sz="2000" b="1" dirty="0" smtClean="0">
                <a:solidFill>
                  <a:srgbClr val="42108C"/>
                </a:solidFill>
                <a:latin typeface="+mj-lt"/>
              </a:rPr>
              <a:t>The disease, in nature, occurs in two distinct phases.</a:t>
            </a:r>
          </a:p>
          <a:p>
            <a:pPr algn="just" eaLnBrk="1" hangingPunct="1">
              <a:defRPr/>
            </a:pPr>
            <a:r>
              <a:rPr lang="en-US" sz="2000" dirty="0" smtClean="0">
                <a:latin typeface="+mj-lt"/>
              </a:rPr>
              <a:t> </a:t>
            </a:r>
            <a:r>
              <a:rPr lang="en-US" sz="2000" b="1" u="sng" dirty="0" smtClean="0">
                <a:solidFill>
                  <a:srgbClr val="000099"/>
                </a:solidFill>
                <a:latin typeface="+mj-lt"/>
              </a:rPr>
              <a:t>Acute phase</a:t>
            </a:r>
            <a:r>
              <a:rPr lang="en-US" sz="2000" b="1" dirty="0" smtClean="0">
                <a:latin typeface="+mj-lt"/>
              </a:rPr>
              <a:t> </a:t>
            </a:r>
          </a:p>
          <a:p>
            <a:pPr algn="just" eaLnBrk="1" hangingPunct="1">
              <a:defRPr/>
            </a:pPr>
            <a:r>
              <a:rPr lang="en-US" sz="2000" dirty="0" smtClean="0">
                <a:latin typeface="+mj-lt"/>
              </a:rPr>
              <a:t>      Affected clumps suddenly show wilt symptoms and die without displaying any of the diagnostic symptoms.</a:t>
            </a:r>
          </a:p>
          <a:p>
            <a:pPr algn="just" eaLnBrk="1" hangingPunct="1">
              <a:defRPr/>
            </a:pPr>
            <a:r>
              <a:rPr lang="en-US" sz="2000" b="1" u="sng" dirty="0" smtClean="0">
                <a:solidFill>
                  <a:srgbClr val="000099"/>
                </a:solidFill>
                <a:latin typeface="+mj-lt"/>
                <a:cs typeface="Times New Roman" pitchFamily="18" charset="0"/>
              </a:rPr>
              <a:t>Chronic phase</a:t>
            </a:r>
            <a:r>
              <a:rPr lang="en-US" sz="2000" b="1" dirty="0" smtClean="0">
                <a:latin typeface="+mj-lt"/>
                <a:cs typeface="Times New Roman" pitchFamily="18" charset="0"/>
              </a:rPr>
              <a:t> </a:t>
            </a:r>
          </a:p>
          <a:p>
            <a:pPr algn="just" eaLnBrk="1" hangingPunct="1">
              <a:defRPr/>
            </a:pPr>
            <a:r>
              <a:rPr lang="en-US" sz="2000" dirty="0" smtClean="0">
                <a:latin typeface="+mj-lt"/>
              </a:rPr>
              <a:t>      Appears in plants growing under stress conditions, like drought, low temperature, poor soil fertility or in  waterlogged condition.</a:t>
            </a:r>
            <a:endParaRPr lang="en-GB" sz="2000" dirty="0" smtClean="0">
              <a:latin typeface="+mj-lt"/>
            </a:endParaRPr>
          </a:p>
        </p:txBody>
      </p:sp>
      <p:sp>
        <p:nvSpPr>
          <p:cNvPr id="34819" name="Rectangle 1029"/>
          <p:cNvSpPr>
            <a:spLocks noChangeArrowheads="1"/>
          </p:cNvSpPr>
          <p:nvPr/>
        </p:nvSpPr>
        <p:spPr bwMode="auto">
          <a:xfrm>
            <a:off x="1219200" y="152400"/>
            <a:ext cx="7620000" cy="762000"/>
          </a:xfrm>
          <a:prstGeom prst="rect">
            <a:avLst/>
          </a:prstGeom>
          <a:solidFill>
            <a:schemeClr val="accent1"/>
          </a:solidFill>
          <a:ln w="9525">
            <a:solidFill>
              <a:schemeClr val="tx1"/>
            </a:solidFill>
            <a:miter lim="800000"/>
            <a:headEnd/>
            <a:tailEnd/>
          </a:ln>
        </p:spPr>
        <p:txBody>
          <a:bodyPr wrap="none" anchor="ctr"/>
          <a:lstStyle/>
          <a:p>
            <a:pPr algn="ctr"/>
            <a:r>
              <a:rPr lang="en-US" sz="4400" b="1"/>
              <a:t>LEAF SCALD</a:t>
            </a:r>
          </a:p>
        </p:txBody>
      </p:sp>
      <p:pic>
        <p:nvPicPr>
          <p:cNvPr id="34820" name="Picture 2" descr="C:\My Documents\My Pictures\leaf1.jpg"/>
          <p:cNvPicPr>
            <a:picLocks noChangeAspect="1" noChangeArrowheads="1"/>
          </p:cNvPicPr>
          <p:nvPr/>
        </p:nvPicPr>
        <p:blipFill>
          <a:blip r:embed="rId2">
            <a:lum bright="-10000"/>
          </a:blip>
          <a:srcRect/>
          <a:stretch>
            <a:fillRect/>
          </a:stretch>
        </p:blipFill>
        <p:spPr bwMode="auto">
          <a:xfrm>
            <a:off x="5181600" y="1066800"/>
            <a:ext cx="3429000" cy="533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Content Placeholder 2"/>
          <p:cNvSpPr>
            <a:spLocks noGrp="1"/>
          </p:cNvSpPr>
          <p:nvPr>
            <p:ph idx="1"/>
          </p:nvPr>
        </p:nvSpPr>
        <p:spPr>
          <a:xfrm>
            <a:off x="1066800" y="533400"/>
            <a:ext cx="4724400" cy="5486400"/>
          </a:xfrm>
        </p:spPr>
        <p:txBody>
          <a:bodyPr>
            <a:normAutofit fontScale="92500" lnSpcReduction="10000"/>
          </a:bodyPr>
          <a:lstStyle/>
          <a:p>
            <a:pPr algn="just"/>
            <a:r>
              <a:rPr lang="en-GB" sz="2400" dirty="0" smtClean="0"/>
              <a:t>	A</a:t>
            </a:r>
            <a:r>
              <a:rPr lang="en-GB" sz="2800" dirty="0" smtClean="0"/>
              <a:t>ffected plants display characteristic whitish lines which usually run the full length of the leaf blade and the leaf sheath. </a:t>
            </a:r>
          </a:p>
          <a:p>
            <a:pPr algn="just"/>
            <a:r>
              <a:rPr lang="en-GB" sz="2800" dirty="0"/>
              <a:t>	</a:t>
            </a:r>
            <a:r>
              <a:rPr lang="en-GB" sz="2800" dirty="0" smtClean="0"/>
              <a:t>The lines in some leaves broaden and diffuse, resulting in the death of the leaves which ultimately wither away. </a:t>
            </a:r>
          </a:p>
          <a:p>
            <a:pPr algn="just"/>
            <a:r>
              <a:rPr lang="en-GB" sz="2800" dirty="0"/>
              <a:t>	</a:t>
            </a:r>
            <a:r>
              <a:rPr lang="en-GB" sz="2800" dirty="0" smtClean="0"/>
              <a:t>The drying is always from tip downwards; this gives a scalded appearance to the clump.</a:t>
            </a:r>
            <a:endParaRPr lang="en-IN" sz="2800" dirty="0" smtClean="0"/>
          </a:p>
        </p:txBody>
      </p:sp>
      <p:pic>
        <p:nvPicPr>
          <p:cNvPr id="35843" name="Picture 3" descr="C:\My Documents\My Pictures\newskd11.jpg"/>
          <p:cNvPicPr>
            <a:picLocks noChangeAspect="1" noChangeArrowheads="1"/>
          </p:cNvPicPr>
          <p:nvPr/>
        </p:nvPicPr>
        <p:blipFill>
          <a:blip r:embed="rId2">
            <a:lum contrast="20000"/>
          </a:blip>
          <a:srcRect r="24490"/>
          <a:stretch>
            <a:fillRect/>
          </a:stretch>
        </p:blipFill>
        <p:spPr bwMode="auto">
          <a:xfrm>
            <a:off x="6172200" y="685800"/>
            <a:ext cx="2590800" cy="533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C:\My Documents\My Pictures\leafs1.jpg"/>
          <p:cNvPicPr>
            <a:picLocks noChangeAspect="1" noChangeArrowheads="1"/>
          </p:cNvPicPr>
          <p:nvPr/>
        </p:nvPicPr>
        <p:blipFill>
          <a:blip r:embed="rId2">
            <a:lum bright="-10000" contrast="10000"/>
          </a:blip>
          <a:srcRect/>
          <a:stretch>
            <a:fillRect/>
          </a:stretch>
        </p:blipFill>
        <p:spPr bwMode="auto">
          <a:xfrm>
            <a:off x="4343400" y="1066800"/>
            <a:ext cx="4419600" cy="4800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6867" name="Rectangle 12"/>
          <p:cNvSpPr>
            <a:spLocks noChangeArrowheads="1"/>
          </p:cNvSpPr>
          <p:nvPr/>
        </p:nvSpPr>
        <p:spPr bwMode="auto">
          <a:xfrm>
            <a:off x="3886200" y="5867400"/>
            <a:ext cx="5486400" cy="609600"/>
          </a:xfrm>
          <a:prstGeom prst="rect">
            <a:avLst/>
          </a:prstGeom>
          <a:noFill/>
          <a:ln w="9525">
            <a:noFill/>
            <a:miter lim="800000"/>
            <a:headEnd/>
            <a:tailEnd/>
          </a:ln>
        </p:spPr>
        <p:txBody>
          <a:bodyPr wrap="none" anchor="ctr"/>
          <a:lstStyle/>
          <a:p>
            <a:pPr algn="ctr"/>
            <a:r>
              <a:rPr lang="en-US" sz="2800" b="1"/>
              <a:t>Acro-petal bud sprouting</a:t>
            </a:r>
          </a:p>
        </p:txBody>
      </p:sp>
      <p:sp>
        <p:nvSpPr>
          <p:cNvPr id="36868" name="TextBox 5"/>
          <p:cNvSpPr txBox="1">
            <a:spLocks noChangeArrowheads="1"/>
          </p:cNvSpPr>
          <p:nvPr/>
        </p:nvSpPr>
        <p:spPr bwMode="auto">
          <a:xfrm>
            <a:off x="685800" y="1066800"/>
            <a:ext cx="3429000" cy="2062103"/>
          </a:xfrm>
          <a:prstGeom prst="rect">
            <a:avLst/>
          </a:prstGeom>
          <a:noFill/>
          <a:ln w="9525">
            <a:noFill/>
            <a:miter lim="800000"/>
            <a:headEnd/>
            <a:tailEnd/>
          </a:ln>
        </p:spPr>
        <p:txBody>
          <a:bodyPr wrap="square">
            <a:spAutoFit/>
          </a:bodyPr>
          <a:lstStyle/>
          <a:p>
            <a:pPr algn="just"/>
            <a:r>
              <a:rPr lang="en-GB" sz="3200" dirty="0"/>
              <a:t>Some time, the affected </a:t>
            </a:r>
            <a:r>
              <a:rPr lang="en-GB" sz="3200" dirty="0" smtClean="0"/>
              <a:t>canes </a:t>
            </a:r>
            <a:r>
              <a:rPr lang="en-GB" sz="3200" dirty="0"/>
              <a:t>show sprouting of lateral </a:t>
            </a:r>
            <a:r>
              <a:rPr lang="en-GB" sz="3200" dirty="0" smtClean="0"/>
              <a:t>buds.</a:t>
            </a:r>
            <a:endParaRPr lang="en-IN" sz="32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3"/>
          <p:cNvSpPr>
            <a:spLocks noGrp="1" noChangeArrowheads="1"/>
          </p:cNvSpPr>
          <p:nvPr>
            <p:ph type="subTitle" idx="1"/>
          </p:nvPr>
        </p:nvSpPr>
        <p:spPr>
          <a:xfrm>
            <a:off x="1066800" y="1219200"/>
            <a:ext cx="3810000" cy="5029200"/>
          </a:xfrm>
          <a:solidFill>
            <a:schemeClr val="bg1"/>
          </a:solidFill>
        </p:spPr>
        <p:txBody>
          <a:bodyPr>
            <a:normAutofit fontScale="92500" lnSpcReduction="10000"/>
          </a:bodyPr>
          <a:lstStyle/>
          <a:p>
            <a:pPr algn="just" eaLnBrk="1" hangingPunct="1"/>
            <a:r>
              <a:rPr lang="en-US" sz="2400" b="1" dirty="0" smtClean="0">
                <a:solidFill>
                  <a:srgbClr val="42108C"/>
                </a:solidFill>
                <a:cs typeface="Times New Roman" pitchFamily="18" charset="0"/>
              </a:rPr>
              <a:t>Symptoms</a:t>
            </a:r>
          </a:p>
          <a:p>
            <a:pPr marL="457200" indent="-457200" algn="just" eaLnBrk="1" hangingPunct="1">
              <a:buFontTx/>
              <a:buChar char="•"/>
            </a:pPr>
            <a:r>
              <a:rPr lang="en-US" sz="2400" dirty="0" smtClean="0">
                <a:solidFill>
                  <a:srgbClr val="42108C"/>
                </a:solidFill>
                <a:cs typeface="Times New Roman" pitchFamily="18" charset="0"/>
              </a:rPr>
              <a:t>GSD is characterized by the production of numerous lanky tillers with abnormal morphology.</a:t>
            </a:r>
          </a:p>
          <a:p>
            <a:pPr marL="457200" indent="-457200" algn="just" eaLnBrk="1" hangingPunct="1">
              <a:buFontTx/>
              <a:buChar char="•"/>
            </a:pPr>
            <a:r>
              <a:rPr lang="en-US" sz="2400" dirty="0" smtClean="0">
                <a:solidFill>
                  <a:srgbClr val="42108C"/>
                </a:solidFill>
                <a:cs typeface="Times New Roman" pitchFamily="18" charset="0"/>
              </a:rPr>
              <a:t>Premature excessive </a:t>
            </a:r>
            <a:r>
              <a:rPr lang="en-US" sz="2400" dirty="0" err="1" smtClean="0">
                <a:solidFill>
                  <a:srgbClr val="42108C"/>
                </a:solidFill>
                <a:cs typeface="Times New Roman" pitchFamily="18" charset="0"/>
              </a:rPr>
              <a:t>tillering</a:t>
            </a:r>
            <a:r>
              <a:rPr lang="en-US" sz="2400" dirty="0" smtClean="0">
                <a:solidFill>
                  <a:srgbClr val="42108C"/>
                </a:solidFill>
                <a:cs typeface="Times New Roman" pitchFamily="18" charset="0"/>
              </a:rPr>
              <a:t> gives a grass like appearance to the clump.</a:t>
            </a:r>
            <a:endParaRPr lang="en-GB" sz="2400" dirty="0" smtClean="0">
              <a:solidFill>
                <a:srgbClr val="42108C"/>
              </a:solidFill>
              <a:cs typeface="Times New Roman" pitchFamily="18" charset="0"/>
            </a:endParaRPr>
          </a:p>
          <a:p>
            <a:pPr marL="457200" indent="-457200" algn="just" eaLnBrk="1" hangingPunct="1">
              <a:buFontTx/>
              <a:buChar char="•"/>
            </a:pPr>
            <a:r>
              <a:rPr lang="en-US" sz="2400" dirty="0" smtClean="0">
                <a:solidFill>
                  <a:srgbClr val="42108C"/>
                </a:solidFill>
                <a:cs typeface="Times New Roman" pitchFamily="18" charset="0"/>
              </a:rPr>
              <a:t>Diseased plant exhibits varying degrees of loss of chlorophyll ranging from green to white.</a:t>
            </a:r>
          </a:p>
        </p:txBody>
      </p:sp>
      <p:sp>
        <p:nvSpPr>
          <p:cNvPr id="2053" name="Rectangle 5"/>
          <p:cNvSpPr>
            <a:spLocks noChangeArrowheads="1"/>
          </p:cNvSpPr>
          <p:nvPr/>
        </p:nvSpPr>
        <p:spPr bwMode="auto">
          <a:xfrm>
            <a:off x="990600" y="228600"/>
            <a:ext cx="7924800" cy="838200"/>
          </a:xfrm>
          <a:prstGeom prst="rect">
            <a:avLst/>
          </a:prstGeom>
          <a:solidFill>
            <a:schemeClr val="bg1"/>
          </a:solidFill>
          <a:ln w="9525">
            <a:solidFill>
              <a:schemeClr val="tx1"/>
            </a:solidFill>
            <a:miter lim="800000"/>
            <a:headEnd/>
            <a:tailEnd/>
          </a:ln>
        </p:spPr>
        <p:txBody>
          <a:bodyPr wrap="none" anchor="ctr"/>
          <a:lstStyle/>
          <a:p>
            <a:pPr algn="ctr"/>
            <a:r>
              <a:rPr lang="en-US" sz="3600" b="1" dirty="0"/>
              <a:t>GRASSY SHOOT DISEASE (GSD)</a:t>
            </a:r>
          </a:p>
        </p:txBody>
      </p:sp>
      <p:graphicFrame>
        <p:nvGraphicFramePr>
          <p:cNvPr id="2050" name="Object 3"/>
          <p:cNvGraphicFramePr>
            <a:graphicFrameLocks noChangeAspect="1"/>
          </p:cNvGraphicFramePr>
          <p:nvPr>
            <p:extLst>
              <p:ext uri="{D42A27DB-BD31-4B8C-83A1-F6EECF244321}">
                <p14:modId xmlns:p14="http://schemas.microsoft.com/office/powerpoint/2010/main" val="188949177"/>
              </p:ext>
            </p:extLst>
          </p:nvPr>
        </p:nvGraphicFramePr>
        <p:xfrm>
          <a:off x="5029200" y="1295400"/>
          <a:ext cx="3581400" cy="4876800"/>
        </p:xfrm>
        <a:graphic>
          <a:graphicData uri="http://schemas.openxmlformats.org/presentationml/2006/ole">
            <mc:AlternateContent xmlns:mc="http://schemas.openxmlformats.org/markup-compatibility/2006">
              <mc:Choice xmlns:v="urn:schemas-microsoft-com:vml" Requires="v">
                <p:oleObj spid="_x0000_s2078" name="Photo Editor Photo" r:id="rId4" imgW="3161905" imgH="2905531" progId="MSPhotoEd.3">
                  <p:embed/>
                </p:oleObj>
              </mc:Choice>
              <mc:Fallback>
                <p:oleObj name="Photo Editor Photo" r:id="rId4" imgW="3161905" imgH="2905531" progId="MSPhotoEd.3">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1295400"/>
                        <a:ext cx="3581400" cy="4876800"/>
                      </a:xfrm>
                      <a:prstGeom prst="rect">
                        <a:avLst/>
                      </a:prstGeom>
                      <a:noFill/>
                      <a:ln w="76200" cmpd="tri">
                        <a:solidFill>
                          <a:srgbClr val="FFFF00"/>
                        </a:solidFill>
                        <a:miter lim="800000"/>
                        <a:headEnd/>
                        <a:tailEnd/>
                      </a:ln>
                      <a:effectLst/>
                    </p:spPr>
                  </p:pic>
                </p:oleObj>
              </mc:Fallback>
            </mc:AlternateContent>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609600" y="1447800"/>
            <a:ext cx="4267200" cy="32004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914399"/>
            <a:ext cx="3733800" cy="2800350"/>
          </a:xfrm>
          <a:prstGeom prst="rect">
            <a:avLst/>
          </a:prstGeom>
        </p:spPr>
      </p:pic>
      <p:graphicFrame>
        <p:nvGraphicFramePr>
          <p:cNvPr id="5" name="Object 4"/>
          <p:cNvGraphicFramePr>
            <a:graphicFrameLocks noChangeAspect="1"/>
          </p:cNvGraphicFramePr>
          <p:nvPr>
            <p:extLst>
              <p:ext uri="{D42A27DB-BD31-4B8C-83A1-F6EECF244321}">
                <p14:modId xmlns:p14="http://schemas.microsoft.com/office/powerpoint/2010/main" val="1495815783"/>
              </p:ext>
            </p:extLst>
          </p:nvPr>
        </p:nvGraphicFramePr>
        <p:xfrm>
          <a:off x="4800600" y="3886200"/>
          <a:ext cx="1600200" cy="2496039"/>
        </p:xfrm>
        <a:graphic>
          <a:graphicData uri="http://schemas.openxmlformats.org/presentationml/2006/ole">
            <mc:AlternateContent xmlns:mc="http://schemas.openxmlformats.org/markup-compatibility/2006">
              <mc:Choice xmlns:v="urn:schemas-microsoft-com:vml" Requires="v">
                <p:oleObj spid="_x0000_s5132" name="Photo Editor Photo" r:id="rId5" imgW="4086795" imgH="6373115" progId="MSPhotoEd.3">
                  <p:embed/>
                </p:oleObj>
              </mc:Choice>
              <mc:Fallback>
                <p:oleObj name="Photo Editor Photo" r:id="rId5" imgW="4086795" imgH="6373115"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0600" y="3886200"/>
                        <a:ext cx="1600200" cy="2496039"/>
                      </a:xfrm>
                      <a:prstGeom prst="rect">
                        <a:avLst/>
                      </a:prstGeom>
                      <a:noFill/>
                      <a:ln w="9525">
                        <a:solidFill>
                          <a:schemeClr val="tx1"/>
                        </a:solidFill>
                        <a:miter lim="800000"/>
                        <a:headEnd/>
                        <a:tailEnd/>
                      </a:ln>
                      <a:effectLst/>
                    </p:spPr>
                  </p:pic>
                </p:oleObj>
              </mc:Fallback>
            </mc:AlternateContent>
          </a:graphicData>
        </a:graphic>
      </p:graphicFrame>
      <p:sp>
        <p:nvSpPr>
          <p:cNvPr id="6" name="Text Box 5"/>
          <p:cNvSpPr txBox="1">
            <a:spLocks noChangeArrowheads="1"/>
          </p:cNvSpPr>
          <p:nvPr/>
        </p:nvSpPr>
        <p:spPr bwMode="auto">
          <a:xfrm rot="10800000" flipV="1">
            <a:off x="6438900" y="4904601"/>
            <a:ext cx="2438400" cy="553998"/>
          </a:xfrm>
          <a:prstGeom prst="rect">
            <a:avLst/>
          </a:prstGeom>
          <a:solidFill>
            <a:srgbClr val="FF3300"/>
          </a:solidFill>
          <a:ln w="9525">
            <a:solidFill>
              <a:schemeClr val="tx2"/>
            </a:solidFill>
            <a:miter lim="800000"/>
            <a:headEnd/>
            <a:tailEnd/>
          </a:ln>
        </p:spPr>
        <p:txBody>
          <a:bodyPr wrap="square">
            <a:spAutoFit/>
          </a:bodyPr>
          <a:lstStyle/>
          <a:p>
            <a:pPr algn="ctr">
              <a:spcBef>
                <a:spcPct val="50000"/>
              </a:spcBef>
            </a:pPr>
            <a:r>
              <a:rPr lang="en-US" sz="1500" b="1" i="1" dirty="0" err="1">
                <a:solidFill>
                  <a:srgbClr val="FFFFFF"/>
                </a:solidFill>
              </a:rPr>
              <a:t>Deltocephalus</a:t>
            </a:r>
            <a:r>
              <a:rPr lang="en-US" sz="1500" b="1" i="1" dirty="0">
                <a:solidFill>
                  <a:srgbClr val="FFFFFF"/>
                </a:solidFill>
              </a:rPr>
              <a:t> </a:t>
            </a:r>
            <a:r>
              <a:rPr lang="en-US" sz="1500" b="1" i="1" dirty="0" smtClean="0">
                <a:solidFill>
                  <a:srgbClr val="FFFFFF"/>
                </a:solidFill>
              </a:rPr>
              <a:t>vulgaris</a:t>
            </a:r>
            <a:r>
              <a:rPr lang="en-US" sz="1500" b="1" dirty="0" smtClean="0">
                <a:solidFill>
                  <a:srgbClr val="FFFFFF"/>
                </a:solidFill>
              </a:rPr>
              <a:t> </a:t>
            </a:r>
            <a:r>
              <a:rPr lang="en-US" sz="1500" b="1" dirty="0">
                <a:solidFill>
                  <a:srgbClr val="FFFFFF"/>
                </a:solidFill>
              </a:rPr>
              <a:t>insect vector of GSD</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4"/>
          <p:cNvSpPr>
            <a:spLocks noChangeArrowheads="1"/>
          </p:cNvSpPr>
          <p:nvPr/>
        </p:nvSpPr>
        <p:spPr bwMode="auto">
          <a:xfrm>
            <a:off x="0" y="0"/>
            <a:ext cx="9144000" cy="6858000"/>
          </a:xfrm>
          <a:prstGeom prst="rect">
            <a:avLst/>
          </a:prstGeom>
          <a:noFill/>
          <a:ln w="9525">
            <a:noFill/>
            <a:miter lim="800000"/>
            <a:headEnd/>
            <a:tailEnd/>
          </a:ln>
        </p:spPr>
        <p:txBody>
          <a:bodyPr wrap="none" anchor="ctr"/>
          <a:lstStyle/>
          <a:p>
            <a:endParaRPr lang="en-US"/>
          </a:p>
        </p:txBody>
      </p:sp>
      <p:sp>
        <p:nvSpPr>
          <p:cNvPr id="9219" name="Text Box 15"/>
          <p:cNvSpPr txBox="1">
            <a:spLocks noChangeArrowheads="1"/>
          </p:cNvSpPr>
          <p:nvPr/>
        </p:nvSpPr>
        <p:spPr bwMode="auto">
          <a:xfrm>
            <a:off x="1371600" y="2133600"/>
            <a:ext cx="7543800" cy="588963"/>
          </a:xfrm>
          <a:prstGeom prst="rect">
            <a:avLst/>
          </a:prstGeom>
          <a:gradFill rotWithShape="0">
            <a:gsLst>
              <a:gs pos="0">
                <a:srgbClr val="66FFFF"/>
              </a:gs>
              <a:gs pos="100000">
                <a:srgbClr val="FF9933"/>
              </a:gs>
            </a:gsLst>
            <a:lin ang="0" scaled="1"/>
          </a:gradFill>
          <a:ln w="9525">
            <a:solidFill>
              <a:srgbClr val="FFFF00"/>
            </a:solidFill>
            <a:miter lim="800000"/>
            <a:headEnd/>
            <a:tailEnd/>
          </a:ln>
        </p:spPr>
        <p:txBody>
          <a:bodyPr>
            <a:spAutoFit/>
          </a:bodyPr>
          <a:lstStyle/>
          <a:p>
            <a:pPr>
              <a:spcBef>
                <a:spcPct val="50000"/>
              </a:spcBef>
            </a:pPr>
            <a:r>
              <a:rPr lang="en-US" sz="3200" b="1">
                <a:solidFill>
                  <a:schemeClr val="tx2"/>
                </a:solidFill>
              </a:rPr>
              <a:t>Smut</a:t>
            </a:r>
          </a:p>
        </p:txBody>
      </p:sp>
      <p:sp>
        <p:nvSpPr>
          <p:cNvPr id="9220" name="Text Box 16"/>
          <p:cNvSpPr txBox="1">
            <a:spLocks noChangeArrowheads="1"/>
          </p:cNvSpPr>
          <p:nvPr/>
        </p:nvSpPr>
        <p:spPr bwMode="auto">
          <a:xfrm>
            <a:off x="762000" y="1371600"/>
            <a:ext cx="8153400" cy="588963"/>
          </a:xfrm>
          <a:prstGeom prst="rect">
            <a:avLst/>
          </a:prstGeom>
          <a:gradFill rotWithShape="0">
            <a:gsLst>
              <a:gs pos="0">
                <a:srgbClr val="66FFFF"/>
              </a:gs>
              <a:gs pos="100000">
                <a:srgbClr val="FF9933"/>
              </a:gs>
            </a:gsLst>
            <a:lin ang="0" scaled="1"/>
          </a:gradFill>
          <a:ln w="9525">
            <a:solidFill>
              <a:srgbClr val="FFFF00"/>
            </a:solidFill>
            <a:miter lim="800000"/>
            <a:headEnd/>
            <a:tailEnd/>
          </a:ln>
        </p:spPr>
        <p:txBody>
          <a:bodyPr>
            <a:spAutoFit/>
          </a:bodyPr>
          <a:lstStyle/>
          <a:p>
            <a:pPr>
              <a:spcBef>
                <a:spcPct val="50000"/>
              </a:spcBef>
            </a:pPr>
            <a:r>
              <a:rPr lang="en-US" sz="3200" b="1">
                <a:solidFill>
                  <a:schemeClr val="tx2"/>
                </a:solidFill>
              </a:rPr>
              <a:t>Red rot</a:t>
            </a:r>
          </a:p>
        </p:txBody>
      </p:sp>
      <p:sp>
        <p:nvSpPr>
          <p:cNvPr id="9221" name="Text Box 17"/>
          <p:cNvSpPr txBox="1">
            <a:spLocks noChangeArrowheads="1"/>
          </p:cNvSpPr>
          <p:nvPr/>
        </p:nvSpPr>
        <p:spPr bwMode="auto">
          <a:xfrm>
            <a:off x="2057400" y="2895600"/>
            <a:ext cx="6858000" cy="588963"/>
          </a:xfrm>
          <a:prstGeom prst="rect">
            <a:avLst/>
          </a:prstGeom>
          <a:gradFill rotWithShape="0">
            <a:gsLst>
              <a:gs pos="0">
                <a:srgbClr val="66FFFF"/>
              </a:gs>
              <a:gs pos="100000">
                <a:srgbClr val="FF9933"/>
              </a:gs>
            </a:gsLst>
            <a:lin ang="0" scaled="1"/>
          </a:gradFill>
          <a:ln w="9525">
            <a:solidFill>
              <a:srgbClr val="FFFF00"/>
            </a:solidFill>
            <a:miter lim="800000"/>
            <a:headEnd/>
            <a:tailEnd/>
          </a:ln>
        </p:spPr>
        <p:txBody>
          <a:bodyPr>
            <a:spAutoFit/>
          </a:bodyPr>
          <a:lstStyle/>
          <a:p>
            <a:pPr>
              <a:spcBef>
                <a:spcPct val="50000"/>
              </a:spcBef>
            </a:pPr>
            <a:r>
              <a:rPr lang="en-US" sz="3200" b="1">
                <a:solidFill>
                  <a:schemeClr val="tx2"/>
                </a:solidFill>
              </a:rPr>
              <a:t>Wilt</a:t>
            </a:r>
          </a:p>
        </p:txBody>
      </p:sp>
      <p:sp>
        <p:nvSpPr>
          <p:cNvPr id="9222" name="Text Box 18"/>
          <p:cNvSpPr txBox="1">
            <a:spLocks noChangeArrowheads="1"/>
          </p:cNvSpPr>
          <p:nvPr/>
        </p:nvSpPr>
        <p:spPr bwMode="auto">
          <a:xfrm>
            <a:off x="4572000" y="5202238"/>
            <a:ext cx="4343400" cy="588962"/>
          </a:xfrm>
          <a:prstGeom prst="rect">
            <a:avLst/>
          </a:prstGeom>
          <a:gradFill rotWithShape="0">
            <a:gsLst>
              <a:gs pos="0">
                <a:srgbClr val="66FFFF"/>
              </a:gs>
              <a:gs pos="100000">
                <a:srgbClr val="FF9933"/>
              </a:gs>
            </a:gsLst>
            <a:lin ang="0" scaled="1"/>
          </a:gradFill>
          <a:ln w="9525">
            <a:solidFill>
              <a:srgbClr val="FFFF00"/>
            </a:solidFill>
            <a:miter lim="800000"/>
            <a:headEnd/>
            <a:tailEnd/>
          </a:ln>
        </p:spPr>
        <p:txBody>
          <a:bodyPr>
            <a:spAutoFit/>
          </a:bodyPr>
          <a:lstStyle/>
          <a:p>
            <a:pPr>
              <a:spcBef>
                <a:spcPct val="50000"/>
              </a:spcBef>
            </a:pPr>
            <a:r>
              <a:rPr lang="en-US" sz="3200" b="1">
                <a:solidFill>
                  <a:schemeClr val="tx2"/>
                </a:solidFill>
              </a:rPr>
              <a:t>Ratoon stunting (RSD)</a:t>
            </a:r>
          </a:p>
        </p:txBody>
      </p:sp>
      <p:sp>
        <p:nvSpPr>
          <p:cNvPr id="9223" name="Text Box 19"/>
          <p:cNvSpPr txBox="1">
            <a:spLocks noChangeArrowheads="1"/>
          </p:cNvSpPr>
          <p:nvPr/>
        </p:nvSpPr>
        <p:spPr bwMode="auto">
          <a:xfrm>
            <a:off x="2971800" y="3657600"/>
            <a:ext cx="5943600" cy="588963"/>
          </a:xfrm>
          <a:prstGeom prst="rect">
            <a:avLst/>
          </a:prstGeom>
          <a:gradFill rotWithShape="0">
            <a:gsLst>
              <a:gs pos="0">
                <a:srgbClr val="66FFFF"/>
              </a:gs>
              <a:gs pos="100000">
                <a:srgbClr val="FF9933"/>
              </a:gs>
            </a:gsLst>
            <a:lin ang="0" scaled="1"/>
          </a:gradFill>
          <a:ln w="9525">
            <a:solidFill>
              <a:srgbClr val="FFFF00"/>
            </a:solidFill>
            <a:miter lim="800000"/>
            <a:headEnd/>
            <a:tailEnd/>
          </a:ln>
        </p:spPr>
        <p:txBody>
          <a:bodyPr>
            <a:spAutoFit/>
          </a:bodyPr>
          <a:lstStyle/>
          <a:p>
            <a:pPr>
              <a:spcBef>
                <a:spcPct val="50000"/>
              </a:spcBef>
            </a:pPr>
            <a:r>
              <a:rPr lang="en-US" sz="3200" b="1">
                <a:solidFill>
                  <a:schemeClr val="tx2"/>
                </a:solidFill>
              </a:rPr>
              <a:t>Leaf Scald</a:t>
            </a:r>
          </a:p>
        </p:txBody>
      </p:sp>
      <p:sp>
        <p:nvSpPr>
          <p:cNvPr id="9224" name="Text Box 20"/>
          <p:cNvSpPr txBox="1">
            <a:spLocks noChangeArrowheads="1"/>
          </p:cNvSpPr>
          <p:nvPr/>
        </p:nvSpPr>
        <p:spPr bwMode="auto">
          <a:xfrm>
            <a:off x="3810000" y="4419600"/>
            <a:ext cx="5105400" cy="588963"/>
          </a:xfrm>
          <a:prstGeom prst="rect">
            <a:avLst/>
          </a:prstGeom>
          <a:gradFill rotWithShape="0">
            <a:gsLst>
              <a:gs pos="0">
                <a:srgbClr val="66FFFF"/>
              </a:gs>
              <a:gs pos="100000">
                <a:srgbClr val="FF9933"/>
              </a:gs>
            </a:gsLst>
            <a:lin ang="0" scaled="1"/>
          </a:gradFill>
          <a:ln w="9525">
            <a:solidFill>
              <a:srgbClr val="FFFF00"/>
            </a:solidFill>
            <a:miter lim="800000"/>
            <a:headEnd/>
            <a:tailEnd/>
          </a:ln>
        </p:spPr>
        <p:txBody>
          <a:bodyPr>
            <a:spAutoFit/>
          </a:bodyPr>
          <a:lstStyle/>
          <a:p>
            <a:pPr>
              <a:spcBef>
                <a:spcPct val="50000"/>
              </a:spcBef>
            </a:pPr>
            <a:r>
              <a:rPr lang="en-US" sz="3200" b="1">
                <a:solidFill>
                  <a:schemeClr val="tx2"/>
                </a:solidFill>
              </a:rPr>
              <a:t>Grassy Shoot (GSD)</a:t>
            </a:r>
          </a:p>
        </p:txBody>
      </p:sp>
      <p:sp>
        <p:nvSpPr>
          <p:cNvPr id="9225" name="Text Box 21"/>
          <p:cNvSpPr txBox="1">
            <a:spLocks noChangeArrowheads="1"/>
          </p:cNvSpPr>
          <p:nvPr/>
        </p:nvSpPr>
        <p:spPr bwMode="auto">
          <a:xfrm>
            <a:off x="5486400" y="5964238"/>
            <a:ext cx="3429000" cy="588962"/>
          </a:xfrm>
          <a:prstGeom prst="rect">
            <a:avLst/>
          </a:prstGeom>
          <a:gradFill rotWithShape="0">
            <a:gsLst>
              <a:gs pos="0">
                <a:srgbClr val="66FFFF"/>
              </a:gs>
              <a:gs pos="100000">
                <a:srgbClr val="FF9933"/>
              </a:gs>
            </a:gsLst>
            <a:lin ang="0" scaled="1"/>
          </a:gradFill>
          <a:ln w="9525">
            <a:solidFill>
              <a:srgbClr val="FFFF00"/>
            </a:solidFill>
            <a:miter lim="800000"/>
            <a:headEnd/>
            <a:tailEnd/>
          </a:ln>
        </p:spPr>
        <p:txBody>
          <a:bodyPr>
            <a:spAutoFit/>
          </a:bodyPr>
          <a:lstStyle/>
          <a:p>
            <a:pPr>
              <a:spcBef>
                <a:spcPct val="50000"/>
              </a:spcBef>
            </a:pPr>
            <a:r>
              <a:rPr lang="en-US" sz="3200" b="1">
                <a:solidFill>
                  <a:schemeClr val="tx2"/>
                </a:solidFill>
              </a:rPr>
              <a:t>Mosaic</a:t>
            </a:r>
          </a:p>
        </p:txBody>
      </p:sp>
      <p:sp>
        <p:nvSpPr>
          <p:cNvPr id="9226" name="Text Box 22"/>
          <p:cNvSpPr txBox="1">
            <a:spLocks noChangeArrowheads="1"/>
          </p:cNvSpPr>
          <p:nvPr/>
        </p:nvSpPr>
        <p:spPr bwMode="auto">
          <a:xfrm>
            <a:off x="533400" y="381000"/>
            <a:ext cx="8382000" cy="711200"/>
          </a:xfrm>
          <a:prstGeom prst="rect">
            <a:avLst/>
          </a:prstGeom>
          <a:gradFill rotWithShape="0">
            <a:gsLst>
              <a:gs pos="0">
                <a:srgbClr val="FFCC00"/>
              </a:gs>
              <a:gs pos="100000">
                <a:srgbClr val="66FFFF"/>
              </a:gs>
            </a:gsLst>
            <a:path path="shape">
              <a:fillToRect l="50000" t="50000" r="50000" b="50000"/>
            </a:path>
          </a:gradFill>
          <a:ln w="9525">
            <a:solidFill>
              <a:srgbClr val="FFFF00"/>
            </a:solidFill>
            <a:miter lim="800000"/>
            <a:headEnd/>
            <a:tailEnd/>
          </a:ln>
        </p:spPr>
        <p:txBody>
          <a:bodyPr>
            <a:spAutoFit/>
          </a:bodyPr>
          <a:lstStyle/>
          <a:p>
            <a:pPr algn="ctr">
              <a:spcBef>
                <a:spcPct val="50000"/>
              </a:spcBef>
            </a:pPr>
            <a:r>
              <a:rPr lang="en-US" sz="4000" b="1" dirty="0" smtClean="0">
                <a:solidFill>
                  <a:schemeClr val="tx2"/>
                </a:solidFill>
              </a:rPr>
              <a:t>Major Diseases</a:t>
            </a:r>
            <a:endParaRPr lang="en-US" sz="4000" b="1" dirty="0">
              <a:solidFill>
                <a:schemeClr val="tx2"/>
              </a:solidFill>
            </a:endParaRPr>
          </a:p>
        </p:txBody>
      </p:sp>
      <p:sp>
        <p:nvSpPr>
          <p:cNvPr id="9227" name="Line 24"/>
          <p:cNvSpPr>
            <a:spLocks noChangeShapeType="1"/>
          </p:cNvSpPr>
          <p:nvPr/>
        </p:nvSpPr>
        <p:spPr bwMode="auto">
          <a:xfrm>
            <a:off x="533400" y="1066800"/>
            <a:ext cx="0" cy="5181600"/>
          </a:xfrm>
          <a:prstGeom prst="line">
            <a:avLst/>
          </a:prstGeom>
          <a:noFill/>
          <a:ln w="38100">
            <a:solidFill>
              <a:srgbClr val="FFFF00"/>
            </a:solidFill>
            <a:round/>
            <a:headEnd/>
            <a:tailEnd/>
          </a:ln>
        </p:spPr>
        <p:txBody>
          <a:bodyPr wrap="none"/>
          <a:lstStyle/>
          <a:p>
            <a:endParaRPr lang="en-IN"/>
          </a:p>
        </p:txBody>
      </p:sp>
      <p:sp>
        <p:nvSpPr>
          <p:cNvPr id="9228" name="Line 25"/>
          <p:cNvSpPr>
            <a:spLocks noChangeShapeType="1"/>
          </p:cNvSpPr>
          <p:nvPr/>
        </p:nvSpPr>
        <p:spPr bwMode="auto">
          <a:xfrm>
            <a:off x="533400" y="1600200"/>
            <a:ext cx="228600" cy="0"/>
          </a:xfrm>
          <a:prstGeom prst="line">
            <a:avLst/>
          </a:prstGeom>
          <a:noFill/>
          <a:ln w="38100">
            <a:solidFill>
              <a:srgbClr val="FFFF00"/>
            </a:solidFill>
            <a:round/>
            <a:headEnd/>
            <a:tailEnd/>
          </a:ln>
        </p:spPr>
        <p:txBody>
          <a:bodyPr wrap="none"/>
          <a:lstStyle/>
          <a:p>
            <a:endParaRPr lang="en-IN"/>
          </a:p>
        </p:txBody>
      </p:sp>
      <p:sp>
        <p:nvSpPr>
          <p:cNvPr id="9229" name="Line 26"/>
          <p:cNvSpPr>
            <a:spLocks noChangeShapeType="1"/>
          </p:cNvSpPr>
          <p:nvPr/>
        </p:nvSpPr>
        <p:spPr bwMode="auto">
          <a:xfrm>
            <a:off x="533400" y="2514600"/>
            <a:ext cx="838200" cy="0"/>
          </a:xfrm>
          <a:prstGeom prst="line">
            <a:avLst/>
          </a:prstGeom>
          <a:noFill/>
          <a:ln w="38100">
            <a:solidFill>
              <a:srgbClr val="FFFF00"/>
            </a:solidFill>
            <a:round/>
            <a:headEnd/>
            <a:tailEnd/>
          </a:ln>
        </p:spPr>
        <p:txBody>
          <a:bodyPr wrap="none"/>
          <a:lstStyle/>
          <a:p>
            <a:endParaRPr lang="en-IN"/>
          </a:p>
        </p:txBody>
      </p:sp>
      <p:sp>
        <p:nvSpPr>
          <p:cNvPr id="9230" name="Line 27"/>
          <p:cNvSpPr>
            <a:spLocks noChangeShapeType="1"/>
          </p:cNvSpPr>
          <p:nvPr/>
        </p:nvSpPr>
        <p:spPr bwMode="auto">
          <a:xfrm>
            <a:off x="533400" y="3124200"/>
            <a:ext cx="1600200" cy="0"/>
          </a:xfrm>
          <a:prstGeom prst="line">
            <a:avLst/>
          </a:prstGeom>
          <a:noFill/>
          <a:ln w="38100">
            <a:solidFill>
              <a:srgbClr val="FFFF00"/>
            </a:solidFill>
            <a:round/>
            <a:headEnd/>
            <a:tailEnd/>
          </a:ln>
        </p:spPr>
        <p:txBody>
          <a:bodyPr wrap="none"/>
          <a:lstStyle/>
          <a:p>
            <a:endParaRPr lang="en-IN"/>
          </a:p>
        </p:txBody>
      </p:sp>
      <p:sp>
        <p:nvSpPr>
          <p:cNvPr id="9231" name="Line 28"/>
          <p:cNvSpPr>
            <a:spLocks noChangeShapeType="1"/>
          </p:cNvSpPr>
          <p:nvPr/>
        </p:nvSpPr>
        <p:spPr bwMode="auto">
          <a:xfrm>
            <a:off x="533400" y="3962400"/>
            <a:ext cx="2438400" cy="0"/>
          </a:xfrm>
          <a:prstGeom prst="line">
            <a:avLst/>
          </a:prstGeom>
          <a:noFill/>
          <a:ln w="38100">
            <a:solidFill>
              <a:srgbClr val="FFFF00"/>
            </a:solidFill>
            <a:round/>
            <a:headEnd/>
            <a:tailEnd/>
          </a:ln>
        </p:spPr>
        <p:txBody>
          <a:bodyPr wrap="none"/>
          <a:lstStyle/>
          <a:p>
            <a:endParaRPr lang="en-IN"/>
          </a:p>
        </p:txBody>
      </p:sp>
      <p:sp>
        <p:nvSpPr>
          <p:cNvPr id="9232" name="Line 29"/>
          <p:cNvSpPr>
            <a:spLocks noChangeShapeType="1"/>
          </p:cNvSpPr>
          <p:nvPr/>
        </p:nvSpPr>
        <p:spPr bwMode="auto">
          <a:xfrm>
            <a:off x="533400" y="4724400"/>
            <a:ext cx="3276600" cy="0"/>
          </a:xfrm>
          <a:prstGeom prst="line">
            <a:avLst/>
          </a:prstGeom>
          <a:noFill/>
          <a:ln w="38100">
            <a:solidFill>
              <a:srgbClr val="FFFF00"/>
            </a:solidFill>
            <a:round/>
            <a:headEnd/>
            <a:tailEnd/>
          </a:ln>
        </p:spPr>
        <p:txBody>
          <a:bodyPr wrap="none"/>
          <a:lstStyle/>
          <a:p>
            <a:endParaRPr lang="en-IN"/>
          </a:p>
        </p:txBody>
      </p:sp>
      <p:sp>
        <p:nvSpPr>
          <p:cNvPr id="9233" name="Line 30"/>
          <p:cNvSpPr>
            <a:spLocks noChangeShapeType="1"/>
          </p:cNvSpPr>
          <p:nvPr/>
        </p:nvSpPr>
        <p:spPr bwMode="auto">
          <a:xfrm>
            <a:off x="533400" y="5486400"/>
            <a:ext cx="4038600" cy="0"/>
          </a:xfrm>
          <a:prstGeom prst="line">
            <a:avLst/>
          </a:prstGeom>
          <a:noFill/>
          <a:ln w="38100">
            <a:solidFill>
              <a:srgbClr val="FFFF00"/>
            </a:solidFill>
            <a:round/>
            <a:headEnd/>
            <a:tailEnd/>
          </a:ln>
        </p:spPr>
        <p:txBody>
          <a:bodyPr wrap="none"/>
          <a:lstStyle/>
          <a:p>
            <a:endParaRPr lang="en-IN"/>
          </a:p>
        </p:txBody>
      </p:sp>
      <p:sp>
        <p:nvSpPr>
          <p:cNvPr id="9234" name="Line 31"/>
          <p:cNvSpPr>
            <a:spLocks noChangeShapeType="1"/>
          </p:cNvSpPr>
          <p:nvPr/>
        </p:nvSpPr>
        <p:spPr bwMode="auto">
          <a:xfrm>
            <a:off x="533400" y="6248400"/>
            <a:ext cx="4953000" cy="0"/>
          </a:xfrm>
          <a:prstGeom prst="line">
            <a:avLst/>
          </a:prstGeom>
          <a:noFill/>
          <a:ln w="38100">
            <a:solidFill>
              <a:srgbClr val="FFFF00"/>
            </a:solidFill>
            <a:round/>
            <a:headEnd/>
            <a:tailEnd/>
          </a:ln>
        </p:spPr>
        <p:txBody>
          <a:bodyPr wrap="none"/>
          <a:lstStyle/>
          <a:p>
            <a:endParaRPr lang="en-IN"/>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3"/>
          <p:cNvSpPr>
            <a:spLocks noGrp="1" noChangeArrowheads="1"/>
          </p:cNvSpPr>
          <p:nvPr>
            <p:ph type="subTitle" idx="1"/>
          </p:nvPr>
        </p:nvSpPr>
        <p:spPr>
          <a:xfrm>
            <a:off x="990600" y="1143000"/>
            <a:ext cx="4038600" cy="5334000"/>
          </a:xfrm>
          <a:solidFill>
            <a:schemeClr val="bg1"/>
          </a:solidFill>
        </p:spPr>
        <p:txBody>
          <a:bodyPr>
            <a:normAutofit lnSpcReduction="10000"/>
          </a:bodyPr>
          <a:lstStyle/>
          <a:p>
            <a:pPr marL="285750" indent="-285750" algn="just" eaLnBrk="1" hangingPunct="1"/>
            <a:r>
              <a:rPr lang="en-US" sz="2400" b="1" dirty="0" smtClean="0">
                <a:solidFill>
                  <a:srgbClr val="42108C"/>
                </a:solidFill>
              </a:rPr>
              <a:t>	</a:t>
            </a:r>
            <a:r>
              <a:rPr lang="en-US" sz="3600" b="1" dirty="0" smtClean="0">
                <a:solidFill>
                  <a:srgbClr val="42108C"/>
                </a:solidFill>
              </a:rPr>
              <a:t>Symptoms</a:t>
            </a:r>
            <a:endParaRPr lang="en-US" sz="3600" b="1" dirty="0" smtClean="0">
              <a:solidFill>
                <a:srgbClr val="42108C"/>
              </a:solidFill>
              <a:latin typeface="Arial" charset="0"/>
            </a:endParaRPr>
          </a:p>
          <a:p>
            <a:pPr marL="285750" indent="-285750" algn="just" eaLnBrk="1" hangingPunct="1">
              <a:buFontTx/>
              <a:buChar char="•"/>
            </a:pPr>
            <a:r>
              <a:rPr lang="en-US" sz="2400" b="1" dirty="0" smtClean="0">
                <a:solidFill>
                  <a:srgbClr val="42108C"/>
                </a:solidFill>
                <a:latin typeface="Arial" charset="0"/>
              </a:rPr>
              <a:t>Mottling of the leaf displays light-green and yellowish patches contrasting with the normal dark-green healthy tissues.  </a:t>
            </a:r>
          </a:p>
          <a:p>
            <a:pPr marL="285750" indent="-285750" algn="just" eaLnBrk="1" hangingPunct="1">
              <a:buFontTx/>
              <a:buChar char="•"/>
            </a:pPr>
            <a:r>
              <a:rPr lang="en-US" sz="2400" b="1" dirty="0" smtClean="0">
                <a:solidFill>
                  <a:srgbClr val="42108C"/>
                </a:solidFill>
                <a:latin typeface="Arial" charset="0"/>
              </a:rPr>
              <a:t>Prominent symptoms appear on the basal portion of younger leaves.  </a:t>
            </a:r>
          </a:p>
          <a:p>
            <a:pPr marL="285750" indent="-285750" algn="just" eaLnBrk="1" hangingPunct="1">
              <a:buFontTx/>
              <a:buChar char="•"/>
            </a:pPr>
            <a:r>
              <a:rPr lang="en-US" sz="2400" b="1" dirty="0" smtClean="0">
                <a:solidFill>
                  <a:srgbClr val="42108C"/>
                </a:solidFill>
                <a:latin typeface="Arial" charset="0"/>
              </a:rPr>
              <a:t>In severe cases, the cane becomes stunted. </a:t>
            </a:r>
            <a:endParaRPr lang="en-GB" sz="2400" b="1" dirty="0" smtClean="0">
              <a:solidFill>
                <a:srgbClr val="42108C"/>
              </a:solidFill>
              <a:latin typeface="Arial" charset="0"/>
            </a:endParaRPr>
          </a:p>
        </p:txBody>
      </p:sp>
      <p:sp>
        <p:nvSpPr>
          <p:cNvPr id="4101" name="Rectangle 5"/>
          <p:cNvSpPr>
            <a:spLocks noChangeArrowheads="1"/>
          </p:cNvSpPr>
          <p:nvPr/>
        </p:nvSpPr>
        <p:spPr bwMode="auto">
          <a:xfrm>
            <a:off x="914400" y="228600"/>
            <a:ext cx="8001000" cy="762000"/>
          </a:xfrm>
          <a:prstGeom prst="rect">
            <a:avLst/>
          </a:prstGeom>
          <a:solidFill>
            <a:schemeClr val="bg1"/>
          </a:solidFill>
          <a:ln w="9525">
            <a:solidFill>
              <a:schemeClr val="tx1"/>
            </a:solidFill>
            <a:miter lim="800000"/>
            <a:headEnd/>
            <a:tailEnd/>
          </a:ln>
        </p:spPr>
        <p:txBody>
          <a:bodyPr wrap="none" anchor="ctr"/>
          <a:lstStyle/>
          <a:p>
            <a:pPr algn="ctr"/>
            <a:r>
              <a:rPr lang="en-US" sz="4400" b="1"/>
              <a:t>MOSAIC</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4692650" y="1936750"/>
            <a:ext cx="4521200" cy="3390900"/>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1331416"/>
            <a:ext cx="4495800" cy="4154984"/>
          </a:xfrm>
          <a:prstGeom prst="rect">
            <a:avLst/>
          </a:prstGeom>
          <a:solidFill>
            <a:schemeClr val="bg1"/>
          </a:solidFill>
        </p:spPr>
        <p:style>
          <a:lnRef idx="1">
            <a:schemeClr val="accent3"/>
          </a:lnRef>
          <a:fillRef idx="2">
            <a:schemeClr val="accent3"/>
          </a:fillRef>
          <a:effectRef idx="1">
            <a:schemeClr val="accent3"/>
          </a:effectRef>
          <a:fontRef idx="minor">
            <a:schemeClr val="dk1"/>
          </a:fontRef>
        </p:style>
        <p:txBody>
          <a:bodyPr wrap="square">
            <a:spAutoFit/>
          </a:bodyPr>
          <a:lstStyle/>
          <a:p>
            <a:pPr marL="342900" indent="-342900" algn="just">
              <a:buFont typeface="Arial" panose="020B0604020202020204" pitchFamily="34" charset="0"/>
              <a:buChar char="•"/>
              <a:defRPr/>
            </a:pPr>
            <a:r>
              <a:rPr lang="en-US" b="1" dirty="0" smtClean="0">
                <a:solidFill>
                  <a:schemeClr val="tx1"/>
                </a:solidFill>
              </a:rPr>
              <a:t>Symptoms </a:t>
            </a:r>
            <a:r>
              <a:rPr lang="en-US" b="1" dirty="0">
                <a:solidFill>
                  <a:schemeClr val="tx1"/>
                </a:solidFill>
              </a:rPr>
              <a:t>are </a:t>
            </a:r>
            <a:r>
              <a:rPr lang="en-US" b="1" dirty="0" smtClean="0">
                <a:solidFill>
                  <a:schemeClr val="tx1"/>
                </a:solidFill>
              </a:rPr>
              <a:t>yellowing </a:t>
            </a:r>
            <a:r>
              <a:rPr lang="en-US" b="1" dirty="0">
                <a:solidFill>
                  <a:schemeClr val="tx1"/>
                </a:solidFill>
              </a:rPr>
              <a:t>of the leaf midrib on the underside of the leaf. </a:t>
            </a:r>
            <a:endParaRPr lang="en-US" b="1" dirty="0" smtClean="0">
              <a:solidFill>
                <a:schemeClr val="tx1"/>
              </a:solidFill>
            </a:endParaRPr>
          </a:p>
          <a:p>
            <a:pPr marL="342900" indent="-342900" algn="just">
              <a:buFont typeface="Arial" panose="020B0604020202020204" pitchFamily="34" charset="0"/>
              <a:buChar char="•"/>
              <a:defRPr/>
            </a:pPr>
            <a:r>
              <a:rPr lang="en-US" b="1" dirty="0" smtClean="0">
                <a:solidFill>
                  <a:schemeClr val="tx1"/>
                </a:solidFill>
              </a:rPr>
              <a:t>Yellowing </a:t>
            </a:r>
            <a:r>
              <a:rPr lang="en-US" b="1" dirty="0">
                <a:solidFill>
                  <a:schemeClr val="tx1"/>
                </a:solidFill>
              </a:rPr>
              <a:t>appears on leaves 3 to 6 counting down from the top expanding the spindle leaf. </a:t>
            </a:r>
            <a:endParaRPr lang="en-US" b="1" dirty="0" smtClean="0">
              <a:solidFill>
                <a:schemeClr val="tx1"/>
              </a:solidFill>
            </a:endParaRPr>
          </a:p>
          <a:p>
            <a:pPr marL="342900" indent="-342900" algn="just">
              <a:buFont typeface="Arial" panose="020B0604020202020204" pitchFamily="34" charset="0"/>
              <a:buChar char="•"/>
              <a:defRPr/>
            </a:pPr>
            <a:r>
              <a:rPr lang="en-US" b="1" dirty="0" smtClean="0">
                <a:solidFill>
                  <a:schemeClr val="tx1"/>
                </a:solidFill>
              </a:rPr>
              <a:t>Yellowing </a:t>
            </a:r>
            <a:r>
              <a:rPr lang="en-US" b="1" dirty="0">
                <a:solidFill>
                  <a:schemeClr val="tx1"/>
                </a:solidFill>
              </a:rPr>
              <a:t>is </a:t>
            </a:r>
            <a:r>
              <a:rPr lang="en-US" b="1" dirty="0" smtClean="0">
                <a:solidFill>
                  <a:schemeClr val="tx1"/>
                </a:solidFill>
              </a:rPr>
              <a:t>most </a:t>
            </a:r>
            <a:r>
              <a:rPr lang="en-US" b="1" dirty="0">
                <a:solidFill>
                  <a:schemeClr val="tx1"/>
                </a:solidFill>
              </a:rPr>
              <a:t>prevalent and noticeable in mature cane from October until end of harvest in March. </a:t>
            </a:r>
            <a:endParaRPr lang="en-IN" dirty="0">
              <a:solidFill>
                <a:schemeClr val="tx1"/>
              </a:solidFill>
            </a:endParaRPr>
          </a:p>
        </p:txBody>
      </p:sp>
      <p:sp>
        <p:nvSpPr>
          <p:cNvPr id="38915" name="TextBox 2"/>
          <p:cNvSpPr txBox="1">
            <a:spLocks noChangeArrowheads="1"/>
          </p:cNvSpPr>
          <p:nvPr/>
        </p:nvSpPr>
        <p:spPr bwMode="auto">
          <a:xfrm>
            <a:off x="1371600" y="381000"/>
            <a:ext cx="7239000" cy="584200"/>
          </a:xfrm>
          <a:prstGeom prst="rect">
            <a:avLst/>
          </a:prstGeom>
          <a:noFill/>
          <a:ln w="9525">
            <a:noFill/>
            <a:miter lim="800000"/>
            <a:headEnd/>
            <a:tailEnd/>
          </a:ln>
        </p:spPr>
        <p:txBody>
          <a:bodyPr>
            <a:spAutoFit/>
          </a:bodyPr>
          <a:lstStyle/>
          <a:p>
            <a:pPr algn="ctr"/>
            <a:r>
              <a:rPr lang="en-US" sz="3200" b="1">
                <a:solidFill>
                  <a:srgbClr val="0000CC"/>
                </a:solidFill>
              </a:rPr>
              <a:t>Sugarcane Yellow Leaf Disease (YLD)</a:t>
            </a:r>
          </a:p>
        </p:txBody>
      </p:sp>
      <p:pic>
        <p:nvPicPr>
          <p:cNvPr id="38916" name="Picture 2" descr="C:\Users\Ramji_Lal\Desktop\YLSsymptm[1].jpg"/>
          <p:cNvPicPr>
            <a:picLocks noChangeAspect="1" noChangeArrowheads="1"/>
          </p:cNvPicPr>
          <p:nvPr/>
        </p:nvPicPr>
        <p:blipFill>
          <a:blip r:embed="rId2"/>
          <a:srcRect/>
          <a:stretch>
            <a:fillRect/>
          </a:stretch>
        </p:blipFill>
        <p:spPr bwMode="auto">
          <a:xfrm>
            <a:off x="5181600" y="1143000"/>
            <a:ext cx="3563938" cy="487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1096963"/>
            <a:ext cx="4191000" cy="4541837"/>
          </a:xfrm>
          <a:prstGeom prst="rect">
            <a:avLst/>
          </a:prstGeom>
          <a:solidFill>
            <a:schemeClr val="bg1"/>
          </a:solidFill>
        </p:spPr>
        <p:style>
          <a:lnRef idx="1">
            <a:schemeClr val="accent3"/>
          </a:lnRef>
          <a:fillRef idx="2">
            <a:schemeClr val="accent3"/>
          </a:fillRef>
          <a:effectRef idx="1">
            <a:schemeClr val="accent3"/>
          </a:effectRef>
          <a:fontRef idx="minor">
            <a:schemeClr val="dk1"/>
          </a:fontRef>
        </p:style>
        <p:txBody>
          <a:bodyPr wrap="square">
            <a:spAutoFit/>
          </a:bodyPr>
          <a:lstStyle/>
          <a:p>
            <a:pPr algn="just">
              <a:defRPr/>
            </a:pPr>
            <a:r>
              <a:rPr lang="en-US" sz="2800" b="1" dirty="0"/>
              <a:t>Y</a:t>
            </a:r>
            <a:r>
              <a:rPr lang="en-US" sz="2800" b="1" dirty="0" smtClean="0"/>
              <a:t>ellowing </a:t>
            </a:r>
            <a:r>
              <a:rPr lang="en-US" sz="2800" b="1" dirty="0"/>
              <a:t>expands out from the leaf mid rib in to the leaf blade as the season progresses until general yellowing of the leaves can be observed from the distance eventually all most all the leaves of the plant turn yellow. </a:t>
            </a:r>
            <a:endParaRPr lang="en-IN" sz="2800" dirty="0"/>
          </a:p>
        </p:txBody>
      </p:sp>
      <p:pic>
        <p:nvPicPr>
          <p:cNvPr id="39939" name="Picture 2" descr="C:\Users\Ramji_Lal\Desktop\la-maladie-de-la-feuille-jaune-de-la-canne-a-sucre-aux-antilles_lightbox[1].jpg"/>
          <p:cNvPicPr>
            <a:picLocks noChangeAspect="1" noChangeArrowheads="1"/>
          </p:cNvPicPr>
          <p:nvPr/>
        </p:nvPicPr>
        <p:blipFill>
          <a:blip r:embed="rId2"/>
          <a:srcRect/>
          <a:stretch>
            <a:fillRect/>
          </a:stretch>
        </p:blipFill>
        <p:spPr bwMode="auto">
          <a:xfrm>
            <a:off x="5410200" y="1127125"/>
            <a:ext cx="3276600" cy="4359275"/>
          </a:xfrm>
          <a:prstGeom prst="rect">
            <a:avLst/>
          </a:prstGeom>
          <a:noFill/>
          <a:ln w="9525">
            <a:noFill/>
            <a:miter lim="800000"/>
            <a:headEnd/>
            <a:tailEnd/>
          </a:ln>
        </p:spPr>
      </p:pic>
      <p:sp>
        <p:nvSpPr>
          <p:cNvPr id="39940" name="TextBox 3"/>
          <p:cNvSpPr txBox="1">
            <a:spLocks noChangeArrowheads="1"/>
          </p:cNvSpPr>
          <p:nvPr/>
        </p:nvSpPr>
        <p:spPr bwMode="auto">
          <a:xfrm>
            <a:off x="6172200" y="457200"/>
            <a:ext cx="2286000" cy="461963"/>
          </a:xfrm>
          <a:prstGeom prst="rect">
            <a:avLst/>
          </a:prstGeom>
          <a:noFill/>
          <a:ln w="9525">
            <a:noFill/>
            <a:miter lim="800000"/>
            <a:headEnd/>
            <a:tailEnd/>
          </a:ln>
        </p:spPr>
        <p:txBody>
          <a:bodyPr>
            <a:spAutoFit/>
          </a:bodyPr>
          <a:lstStyle/>
          <a:p>
            <a:r>
              <a:rPr lang="en-US" b="1"/>
              <a:t>Contd…</a:t>
            </a:r>
            <a:endParaRPr lang="en-IN" b="1"/>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Users\PCS\Desktop\YLD 0-5 grade.jpg"/>
          <p:cNvPicPr>
            <a:picLocks noChangeAspect="1" noChangeArrowheads="1"/>
          </p:cNvPicPr>
          <p:nvPr/>
        </p:nvPicPr>
        <p:blipFill>
          <a:blip r:embed="rId2"/>
          <a:srcRect/>
          <a:stretch>
            <a:fillRect/>
          </a:stretch>
        </p:blipFill>
        <p:spPr bwMode="auto">
          <a:xfrm>
            <a:off x="762000" y="457200"/>
            <a:ext cx="7924800" cy="586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
          <p:cNvSpPr txBox="1">
            <a:spLocks noChangeArrowheads="1"/>
          </p:cNvSpPr>
          <p:nvPr/>
        </p:nvSpPr>
        <p:spPr bwMode="auto">
          <a:xfrm>
            <a:off x="990600" y="349250"/>
            <a:ext cx="7848600" cy="641350"/>
          </a:xfrm>
          <a:prstGeom prst="rect">
            <a:avLst/>
          </a:prstGeom>
          <a:solidFill>
            <a:srgbClr val="A50021"/>
          </a:solidFill>
          <a:ln w="9525">
            <a:noFill/>
            <a:miter lim="800000"/>
            <a:headEnd/>
            <a:tailEnd/>
          </a:ln>
        </p:spPr>
        <p:txBody>
          <a:bodyPr>
            <a:spAutoFit/>
          </a:bodyPr>
          <a:lstStyle/>
          <a:p>
            <a:pPr algn="ctr">
              <a:spcBef>
                <a:spcPct val="50000"/>
              </a:spcBef>
            </a:pPr>
            <a:r>
              <a:rPr lang="en-US" sz="3600" b="1">
                <a:solidFill>
                  <a:srgbClr val="66FF33"/>
                </a:solidFill>
              </a:rPr>
              <a:t>Integrated disease management (IDM)</a:t>
            </a:r>
            <a:endParaRPr lang="en-GB" sz="3600" b="1">
              <a:solidFill>
                <a:srgbClr val="66FF33"/>
              </a:solidFill>
            </a:endParaRPr>
          </a:p>
        </p:txBody>
      </p:sp>
      <p:pic>
        <p:nvPicPr>
          <p:cNvPr id="2" name="Picture 1"/>
          <p:cNvPicPr>
            <a:picLocks noChangeAspect="1"/>
          </p:cNvPicPr>
          <p:nvPr/>
        </p:nvPicPr>
        <p:blipFill rotWithShape="1">
          <a:blip r:embed="rId2"/>
          <a:srcRect r="8339"/>
          <a:stretch/>
        </p:blipFill>
        <p:spPr>
          <a:xfrm>
            <a:off x="1143000" y="1219200"/>
            <a:ext cx="7620000" cy="4548010"/>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990600" y="349250"/>
            <a:ext cx="7848600" cy="1446213"/>
          </a:xfrm>
          <a:prstGeom prst="rect">
            <a:avLst/>
          </a:prstGeom>
          <a:solidFill>
            <a:srgbClr val="A50021"/>
          </a:solidFill>
          <a:ln w="9525">
            <a:noFill/>
            <a:miter lim="800000"/>
            <a:headEnd/>
            <a:tailEnd/>
          </a:ln>
        </p:spPr>
        <p:txBody>
          <a:bodyPr>
            <a:spAutoFit/>
          </a:bodyPr>
          <a:lstStyle/>
          <a:p>
            <a:pPr marL="228600" algn="ctr">
              <a:spcBef>
                <a:spcPct val="50000"/>
              </a:spcBef>
            </a:pPr>
            <a:r>
              <a:rPr lang="en-US" sz="4400" b="1">
                <a:solidFill>
                  <a:srgbClr val="66FF33"/>
                </a:solidFill>
              </a:rPr>
              <a:t>Integrated disease management (IDM)</a:t>
            </a:r>
            <a:endParaRPr lang="en-GB" sz="4400" b="1">
              <a:solidFill>
                <a:srgbClr val="66FF33"/>
              </a:solidFill>
            </a:endParaRPr>
          </a:p>
        </p:txBody>
      </p:sp>
      <p:sp>
        <p:nvSpPr>
          <p:cNvPr id="31747" name="Text Box 3"/>
          <p:cNvSpPr txBox="1">
            <a:spLocks noChangeArrowheads="1"/>
          </p:cNvSpPr>
          <p:nvPr/>
        </p:nvSpPr>
        <p:spPr bwMode="auto">
          <a:xfrm>
            <a:off x="838200" y="2057400"/>
            <a:ext cx="8001000" cy="4540250"/>
          </a:xfrm>
          <a:prstGeom prst="rect">
            <a:avLst/>
          </a:prstGeom>
          <a:solidFill>
            <a:srgbClr val="A50021"/>
          </a:solidFill>
          <a:ln w="9525">
            <a:noFill/>
            <a:miter lim="800000"/>
            <a:headEnd/>
            <a:tailEnd/>
          </a:ln>
        </p:spPr>
        <p:txBody>
          <a:bodyPr>
            <a:spAutoFit/>
          </a:bodyPr>
          <a:lstStyle/>
          <a:p>
            <a:pPr>
              <a:spcBef>
                <a:spcPct val="25000"/>
              </a:spcBef>
              <a:defRPr/>
            </a:pPr>
            <a:endParaRPr lang="en-US" sz="2800" b="1" dirty="0">
              <a:solidFill>
                <a:schemeClr val="bg1"/>
              </a:solidFill>
            </a:endParaRPr>
          </a:p>
          <a:p>
            <a:pPr>
              <a:spcBef>
                <a:spcPct val="25000"/>
              </a:spcBef>
              <a:buFontTx/>
              <a:buChar char="•"/>
              <a:defRPr/>
            </a:pPr>
            <a:r>
              <a:rPr lang="en-US" sz="3600" b="1" dirty="0" err="1">
                <a:solidFill>
                  <a:schemeClr val="bg1"/>
                </a:solidFill>
              </a:rPr>
              <a:t>Roguing</a:t>
            </a:r>
            <a:r>
              <a:rPr lang="en-US" sz="3600" b="1" dirty="0">
                <a:solidFill>
                  <a:schemeClr val="bg1"/>
                </a:solidFill>
              </a:rPr>
              <a:t> </a:t>
            </a:r>
          </a:p>
          <a:p>
            <a:pPr>
              <a:spcBef>
                <a:spcPct val="25000"/>
              </a:spcBef>
              <a:buFontTx/>
              <a:buChar char="•"/>
              <a:defRPr/>
            </a:pPr>
            <a:r>
              <a:rPr lang="en-US" sz="3600" b="1" dirty="0">
                <a:solidFill>
                  <a:schemeClr val="bg1"/>
                </a:solidFill>
              </a:rPr>
              <a:t>Stubble shaving </a:t>
            </a:r>
          </a:p>
          <a:p>
            <a:pPr indent="171450">
              <a:spcBef>
                <a:spcPct val="25000"/>
              </a:spcBef>
              <a:buFontTx/>
              <a:buChar char="•"/>
              <a:defRPr/>
            </a:pPr>
            <a:r>
              <a:rPr lang="en-US" sz="3600" b="1" dirty="0">
                <a:solidFill>
                  <a:schemeClr val="bg1"/>
                </a:solidFill>
              </a:rPr>
              <a:t>Discontinuation of </a:t>
            </a:r>
            <a:r>
              <a:rPr lang="en-US" sz="3600" b="1" dirty="0" err="1">
                <a:solidFill>
                  <a:schemeClr val="bg1"/>
                </a:solidFill>
              </a:rPr>
              <a:t>ratooning</a:t>
            </a:r>
            <a:r>
              <a:rPr lang="en-US" sz="3600" b="1" dirty="0">
                <a:solidFill>
                  <a:schemeClr val="bg1"/>
                </a:solidFill>
              </a:rPr>
              <a:t> of    diseased crop </a:t>
            </a:r>
          </a:p>
          <a:p>
            <a:pPr>
              <a:spcBef>
                <a:spcPct val="25000"/>
              </a:spcBef>
              <a:buFontTx/>
              <a:buChar char="•"/>
              <a:defRPr/>
            </a:pPr>
            <a:r>
              <a:rPr lang="en-US" sz="3600" b="1" dirty="0">
                <a:solidFill>
                  <a:schemeClr val="bg1"/>
                </a:solidFill>
              </a:rPr>
              <a:t>Biological control</a:t>
            </a:r>
          </a:p>
          <a:p>
            <a:pPr>
              <a:spcBef>
                <a:spcPct val="25000"/>
              </a:spcBef>
              <a:defRPr/>
            </a:pPr>
            <a:endParaRPr lang="en-GB" sz="3600" b="1" dirty="0">
              <a:solidFill>
                <a:schemeClr val="bg1"/>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
          <p:cNvSpPr>
            <a:spLocks noChangeArrowheads="1"/>
          </p:cNvSpPr>
          <p:nvPr/>
        </p:nvSpPr>
        <p:spPr bwMode="auto">
          <a:xfrm>
            <a:off x="214313" y="285750"/>
            <a:ext cx="8715375" cy="1016000"/>
          </a:xfrm>
          <a:prstGeom prst="rect">
            <a:avLst/>
          </a:prstGeom>
          <a:noFill/>
          <a:ln w="9525">
            <a:noFill/>
            <a:miter lim="800000"/>
            <a:headEnd/>
            <a:tailEnd/>
          </a:ln>
        </p:spPr>
        <p:txBody>
          <a:bodyPr anchor="ctr">
            <a:spAutoFit/>
          </a:bodyPr>
          <a:lstStyle/>
          <a:p>
            <a:pPr algn="ctr" eaLnBrk="0" hangingPunct="0"/>
            <a:r>
              <a:rPr lang="en-US" sz="6000" b="1">
                <a:solidFill>
                  <a:srgbClr val="FF0000"/>
                </a:solidFill>
                <a:latin typeface="Kruti Dev 010" pitchFamily="2" charset="0"/>
                <a:ea typeface="Calibri" pitchFamily="34" charset="0"/>
                <a:cs typeface="Times New Roman" pitchFamily="18" charset="0"/>
              </a:rPr>
              <a:t>jksx dk izcU/ku</a:t>
            </a:r>
          </a:p>
        </p:txBody>
      </p:sp>
      <p:pic>
        <p:nvPicPr>
          <p:cNvPr id="57347" name="Picture 2" descr="C:\Users\Ramji_Lal\Desktop\RJ\RJ3.jpg"/>
          <p:cNvPicPr>
            <a:picLocks noChangeAspect="1" noChangeArrowheads="1"/>
          </p:cNvPicPr>
          <p:nvPr/>
        </p:nvPicPr>
        <p:blipFill>
          <a:blip r:embed="rId2"/>
          <a:srcRect/>
          <a:stretch>
            <a:fillRect/>
          </a:stretch>
        </p:blipFill>
        <p:spPr bwMode="auto">
          <a:xfrm>
            <a:off x="428625" y="214313"/>
            <a:ext cx="8358188" cy="6429375"/>
          </a:xfrm>
          <a:prstGeom prst="rect">
            <a:avLst/>
          </a:prstGeom>
          <a:noFill/>
          <a:ln w="9525">
            <a:noFill/>
            <a:miter lim="800000"/>
            <a:headEnd/>
            <a:tailEnd/>
          </a:ln>
        </p:spPr>
      </p:pic>
    </p:spTree>
    <p:extLst>
      <p:ext uri="{BB962C8B-B14F-4D97-AF65-F5344CB8AC3E}">
        <p14:creationId xmlns:p14="http://schemas.microsoft.com/office/powerpoint/2010/main" val="389598355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C:\Users\Ramji_Lal\Desktop\RJ\RJ5.jpg"/>
          <p:cNvPicPr>
            <a:picLocks noChangeAspect="1" noChangeArrowheads="1"/>
          </p:cNvPicPr>
          <p:nvPr/>
        </p:nvPicPr>
        <p:blipFill>
          <a:blip r:embed="rId2"/>
          <a:srcRect/>
          <a:stretch>
            <a:fillRect/>
          </a:stretch>
        </p:blipFill>
        <p:spPr bwMode="auto">
          <a:xfrm>
            <a:off x="-639763" y="-238125"/>
            <a:ext cx="10423526" cy="7334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81000" y="457200"/>
            <a:ext cx="8610600" cy="5943600"/>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EEE1459-B97E-4089-8DBF-E72B4F270320}" type="datetime1">
              <a:rPr lang="en-IN" smtClean="0"/>
              <a:pPr/>
              <a:t>28-01-2017</a:t>
            </a:fld>
            <a:endParaRPr lang="en-IN"/>
          </a:p>
        </p:txBody>
      </p:sp>
      <p:sp>
        <p:nvSpPr>
          <p:cNvPr id="5" name="Slide Number Placeholder 4"/>
          <p:cNvSpPr>
            <a:spLocks noGrp="1"/>
          </p:cNvSpPr>
          <p:nvPr>
            <p:ph type="sldNum" sz="quarter" idx="12"/>
          </p:nvPr>
        </p:nvSpPr>
        <p:spPr/>
        <p:txBody>
          <a:bodyPr/>
          <a:lstStyle/>
          <a:p>
            <a:fld id="{ED44DE6C-B1C9-4660-8771-8510D596E80D}" type="slidenum">
              <a:rPr lang="en-IN" smtClean="0"/>
              <a:pPr/>
              <a:t>39</a:t>
            </a:fld>
            <a:endParaRPr lang="en-IN"/>
          </a:p>
        </p:txBody>
      </p:sp>
      <p:sp>
        <p:nvSpPr>
          <p:cNvPr id="6" name="Rectangle 5"/>
          <p:cNvSpPr>
            <a:spLocks noChangeArrowheads="1"/>
          </p:cNvSpPr>
          <p:nvPr/>
        </p:nvSpPr>
        <p:spPr bwMode="auto">
          <a:xfrm>
            <a:off x="762000" y="730508"/>
            <a:ext cx="8077199" cy="4832092"/>
          </a:xfrm>
          <a:prstGeom prst="rect">
            <a:avLst/>
          </a:prstGeom>
          <a:noFill/>
          <a:ln w="9525">
            <a:noFill/>
            <a:miter lim="800000"/>
            <a:headEnd/>
            <a:tailEnd/>
          </a:ln>
        </p:spPr>
        <p:txBody>
          <a:bodyPr wrap="square">
            <a:spAutoFit/>
          </a:bodyPr>
          <a:lstStyle/>
          <a:p>
            <a:pPr indent="347663" algn="just">
              <a:buFont typeface="Arial" pitchFamily="34" charset="0"/>
              <a:buChar char="•"/>
              <a:defRPr/>
            </a:pPr>
            <a:r>
              <a:rPr lang="en-US" sz="2200" b="1" i="1" dirty="0">
                <a:solidFill>
                  <a:srgbClr val="660033"/>
                </a:solidFill>
                <a:latin typeface="+mj-lt"/>
              </a:rPr>
              <a:t>Trichoderma</a:t>
            </a:r>
            <a:r>
              <a:rPr lang="en-US" sz="2200" b="1" dirty="0">
                <a:solidFill>
                  <a:srgbClr val="660033"/>
                </a:solidFill>
                <a:latin typeface="+mj-lt"/>
              </a:rPr>
              <a:t> multiplied on organic substrates like sorghum grins/ sand-maize-meal medium.</a:t>
            </a:r>
          </a:p>
          <a:p>
            <a:pPr indent="347663" algn="just">
              <a:buFont typeface="Arial" pitchFamily="34" charset="0"/>
              <a:buChar char="•"/>
              <a:defRPr/>
            </a:pPr>
            <a:endParaRPr lang="en-US" sz="2200" b="1" dirty="0">
              <a:solidFill>
                <a:srgbClr val="660033"/>
              </a:solidFill>
              <a:latin typeface="+mj-lt"/>
            </a:endParaRPr>
          </a:p>
          <a:p>
            <a:pPr indent="347663" algn="just">
              <a:buFont typeface="Arial" pitchFamily="34" charset="0"/>
              <a:buChar char="•"/>
              <a:defRPr/>
            </a:pPr>
            <a:r>
              <a:rPr lang="en-US" sz="2200" b="1" dirty="0">
                <a:solidFill>
                  <a:srgbClr val="008000"/>
                </a:solidFill>
                <a:latin typeface="+mj-lt"/>
              </a:rPr>
              <a:t>Colonized Sand maize/sorghum grains nucleus culture of </a:t>
            </a:r>
            <a:r>
              <a:rPr lang="en-US" sz="2200" b="1" i="1" dirty="0">
                <a:solidFill>
                  <a:srgbClr val="008000"/>
                </a:solidFill>
                <a:latin typeface="+mj-lt"/>
              </a:rPr>
              <a:t>Trichoderma</a:t>
            </a:r>
            <a:r>
              <a:rPr lang="en-US" sz="2200" b="1" dirty="0">
                <a:solidFill>
                  <a:srgbClr val="008000"/>
                </a:solidFill>
                <a:latin typeface="+mj-lt"/>
              </a:rPr>
              <a:t> is mixed @ 2 kg in 20 kg of fresh sterilized FYM/ Press mud, filled in polythene bags (500g/bag) and incubated for 15 days at room temperature.</a:t>
            </a:r>
          </a:p>
          <a:p>
            <a:pPr indent="347663" algn="just">
              <a:buFont typeface="Arial" pitchFamily="34" charset="0"/>
              <a:buChar char="•"/>
              <a:defRPr/>
            </a:pPr>
            <a:endParaRPr lang="en-US" sz="2200" b="1" dirty="0">
              <a:solidFill>
                <a:srgbClr val="008000"/>
              </a:solidFill>
              <a:latin typeface="+mj-lt"/>
            </a:endParaRPr>
          </a:p>
          <a:p>
            <a:pPr indent="347663" algn="just">
              <a:buFont typeface="Arial" pitchFamily="34" charset="0"/>
              <a:buChar char="•"/>
              <a:defRPr/>
            </a:pPr>
            <a:r>
              <a:rPr lang="en-US" sz="2200" b="1" dirty="0">
                <a:solidFill>
                  <a:srgbClr val="FF3300"/>
                </a:solidFill>
                <a:latin typeface="+mj-lt"/>
              </a:rPr>
              <a:t>20 kg of colonized FYM is then mixed with 200 kg of unsterilized FYM/ press mud and applied </a:t>
            </a:r>
            <a:r>
              <a:rPr lang="en-US" sz="2200" b="1" dirty="0">
                <a:solidFill>
                  <a:srgbClr val="FF3300"/>
                </a:solidFill>
                <a:latin typeface="+mj-lt"/>
              </a:rPr>
              <a:t>@ 2 kg/100 m row as soil application at the time of planting. </a:t>
            </a:r>
            <a:endParaRPr lang="en-US" sz="2200" b="1" dirty="0">
              <a:solidFill>
                <a:srgbClr val="FF3300"/>
              </a:solidFill>
              <a:latin typeface="+mj-lt"/>
            </a:endParaRPr>
          </a:p>
          <a:p>
            <a:pPr indent="347663" algn="just">
              <a:buFont typeface="Arial" pitchFamily="34" charset="0"/>
              <a:buChar char="•"/>
              <a:defRPr/>
            </a:pPr>
            <a:endParaRPr lang="en-US" sz="2200" b="1" dirty="0">
              <a:solidFill>
                <a:srgbClr val="FF3300"/>
              </a:solidFill>
              <a:latin typeface="+mj-lt"/>
            </a:endParaRPr>
          </a:p>
          <a:p>
            <a:pPr indent="347663" algn="just">
              <a:buFont typeface="Arial" pitchFamily="34" charset="0"/>
              <a:buChar char="•"/>
              <a:defRPr/>
            </a:pPr>
            <a:r>
              <a:rPr lang="en-US" sz="2200" b="1" dirty="0">
                <a:solidFill>
                  <a:srgbClr val="0000FF"/>
                </a:solidFill>
                <a:latin typeface="+mj-lt"/>
              </a:rPr>
              <a:t>The </a:t>
            </a:r>
            <a:r>
              <a:rPr lang="en-US" sz="2200" b="1" dirty="0">
                <a:solidFill>
                  <a:srgbClr val="0000FF"/>
                </a:solidFill>
                <a:latin typeface="+mj-lt"/>
              </a:rPr>
              <a:t>above quantity of TMC can also be applied around the clumps at </a:t>
            </a:r>
            <a:r>
              <a:rPr lang="en-US" sz="2200" b="1" dirty="0" err="1">
                <a:solidFill>
                  <a:srgbClr val="0000FF"/>
                </a:solidFill>
                <a:latin typeface="+mj-lt"/>
              </a:rPr>
              <a:t>tillering</a:t>
            </a:r>
            <a:r>
              <a:rPr lang="en-US" sz="2200" b="1" dirty="0">
                <a:solidFill>
                  <a:srgbClr val="0000FF"/>
                </a:solidFill>
                <a:latin typeface="+mj-lt"/>
              </a:rPr>
              <a:t> stage both in plant and </a:t>
            </a:r>
            <a:r>
              <a:rPr lang="en-US" sz="2200" b="1" dirty="0" err="1">
                <a:solidFill>
                  <a:srgbClr val="0000FF"/>
                </a:solidFill>
                <a:latin typeface="+mj-lt"/>
              </a:rPr>
              <a:t>ratoon</a:t>
            </a:r>
            <a:r>
              <a:rPr lang="en-US" sz="2200" b="1" dirty="0">
                <a:solidFill>
                  <a:srgbClr val="0000FF"/>
                </a:solidFill>
                <a:latin typeface="+mj-lt"/>
              </a:rPr>
              <a:t> crop</a:t>
            </a:r>
            <a:r>
              <a:rPr lang="en-US" sz="2200" b="1" dirty="0">
                <a:solidFill>
                  <a:srgbClr val="0000FF"/>
                </a:solidFill>
                <a:latin typeface="+mj-lt"/>
              </a:rPr>
              <a:t>.</a:t>
            </a:r>
            <a:endParaRPr lang="en-US" sz="2200" b="1" dirty="0">
              <a:solidFill>
                <a:srgbClr val="0000FF"/>
              </a:solidFill>
              <a:latin typeface="+mj-lt"/>
            </a:endParaRPr>
          </a:p>
        </p:txBody>
      </p:sp>
    </p:spTree>
    <p:extLst>
      <p:ext uri="{BB962C8B-B14F-4D97-AF65-F5344CB8AC3E}">
        <p14:creationId xmlns:p14="http://schemas.microsoft.com/office/powerpoint/2010/main" val="35643787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ext Box 14"/>
          <p:cNvSpPr txBox="1">
            <a:spLocks noChangeArrowheads="1"/>
          </p:cNvSpPr>
          <p:nvPr/>
        </p:nvSpPr>
        <p:spPr bwMode="auto">
          <a:xfrm>
            <a:off x="1219200" y="1219200"/>
            <a:ext cx="7620000" cy="588963"/>
          </a:xfrm>
          <a:prstGeom prst="rect">
            <a:avLst/>
          </a:prstGeom>
          <a:gradFill rotWithShape="0">
            <a:gsLst>
              <a:gs pos="0">
                <a:srgbClr val="00FFFF"/>
              </a:gs>
              <a:gs pos="100000">
                <a:srgbClr val="FFCC00"/>
              </a:gs>
            </a:gsLst>
            <a:lin ang="0" scaled="1"/>
          </a:gradFill>
          <a:ln w="9525">
            <a:solidFill>
              <a:srgbClr val="FFFF00"/>
            </a:solidFill>
            <a:miter lim="800000"/>
            <a:headEnd/>
            <a:tailEnd/>
          </a:ln>
        </p:spPr>
        <p:txBody>
          <a:bodyPr>
            <a:spAutoFit/>
          </a:bodyPr>
          <a:lstStyle/>
          <a:p>
            <a:pPr>
              <a:spcBef>
                <a:spcPct val="50000"/>
              </a:spcBef>
            </a:pPr>
            <a:r>
              <a:rPr lang="en-US" sz="3200" b="1" dirty="0"/>
              <a:t>Leaf spot diseases</a:t>
            </a:r>
          </a:p>
        </p:txBody>
      </p:sp>
      <p:sp>
        <p:nvSpPr>
          <p:cNvPr id="10245" name="Text Box 15"/>
          <p:cNvSpPr txBox="1">
            <a:spLocks noChangeArrowheads="1"/>
          </p:cNvSpPr>
          <p:nvPr/>
        </p:nvSpPr>
        <p:spPr bwMode="auto">
          <a:xfrm>
            <a:off x="1219200" y="2362200"/>
            <a:ext cx="2286000" cy="466725"/>
          </a:xfrm>
          <a:prstGeom prst="rect">
            <a:avLst/>
          </a:prstGeom>
          <a:gradFill rotWithShape="0">
            <a:gsLst>
              <a:gs pos="0">
                <a:srgbClr val="00FFFF"/>
              </a:gs>
              <a:gs pos="100000">
                <a:srgbClr val="FFCC00"/>
              </a:gs>
            </a:gsLst>
            <a:lin ang="0" scaled="1"/>
          </a:gradFill>
          <a:ln w="9525">
            <a:solidFill>
              <a:srgbClr val="FFFF00"/>
            </a:solidFill>
            <a:miter lim="800000"/>
            <a:headEnd/>
            <a:tailEnd/>
          </a:ln>
        </p:spPr>
        <p:txBody>
          <a:bodyPr>
            <a:spAutoFit/>
          </a:bodyPr>
          <a:lstStyle/>
          <a:p>
            <a:pPr>
              <a:spcBef>
                <a:spcPct val="50000"/>
              </a:spcBef>
            </a:pPr>
            <a:r>
              <a:rPr lang="en-US" b="1" dirty="0"/>
              <a:t>Brown spot</a:t>
            </a:r>
          </a:p>
        </p:txBody>
      </p:sp>
      <p:sp>
        <p:nvSpPr>
          <p:cNvPr id="10246" name="Text Box 16"/>
          <p:cNvSpPr txBox="1">
            <a:spLocks noChangeArrowheads="1"/>
          </p:cNvSpPr>
          <p:nvPr/>
        </p:nvSpPr>
        <p:spPr bwMode="auto">
          <a:xfrm>
            <a:off x="3886200" y="2286000"/>
            <a:ext cx="2209800" cy="466725"/>
          </a:xfrm>
          <a:prstGeom prst="rect">
            <a:avLst/>
          </a:prstGeom>
          <a:gradFill rotWithShape="0">
            <a:gsLst>
              <a:gs pos="0">
                <a:srgbClr val="00FFFF"/>
              </a:gs>
              <a:gs pos="100000">
                <a:srgbClr val="FFCC00"/>
              </a:gs>
            </a:gsLst>
            <a:lin ang="0" scaled="1"/>
          </a:gradFill>
          <a:ln w="9525">
            <a:solidFill>
              <a:srgbClr val="FFFF00"/>
            </a:solidFill>
            <a:miter lim="800000"/>
            <a:headEnd/>
            <a:tailEnd/>
          </a:ln>
        </p:spPr>
        <p:txBody>
          <a:bodyPr>
            <a:spAutoFit/>
          </a:bodyPr>
          <a:lstStyle/>
          <a:p>
            <a:pPr>
              <a:spcBef>
                <a:spcPct val="50000"/>
              </a:spcBef>
            </a:pPr>
            <a:r>
              <a:rPr lang="en-US" b="1"/>
              <a:t>Eye spot</a:t>
            </a:r>
          </a:p>
        </p:txBody>
      </p:sp>
      <p:sp>
        <p:nvSpPr>
          <p:cNvPr id="10247" name="Text Box 17"/>
          <p:cNvSpPr txBox="1">
            <a:spLocks noChangeArrowheads="1"/>
          </p:cNvSpPr>
          <p:nvPr/>
        </p:nvSpPr>
        <p:spPr bwMode="auto">
          <a:xfrm>
            <a:off x="6477000" y="2286000"/>
            <a:ext cx="2362200" cy="466725"/>
          </a:xfrm>
          <a:prstGeom prst="rect">
            <a:avLst/>
          </a:prstGeom>
          <a:gradFill rotWithShape="0">
            <a:gsLst>
              <a:gs pos="0">
                <a:srgbClr val="00FFFF"/>
              </a:gs>
              <a:gs pos="100000">
                <a:srgbClr val="FFCC00"/>
              </a:gs>
            </a:gsLst>
            <a:lin ang="0" scaled="1"/>
          </a:gradFill>
          <a:ln w="9525">
            <a:solidFill>
              <a:srgbClr val="FFFF00"/>
            </a:solidFill>
            <a:miter lim="800000"/>
            <a:headEnd/>
            <a:tailEnd/>
          </a:ln>
        </p:spPr>
        <p:txBody>
          <a:bodyPr>
            <a:spAutoFit/>
          </a:bodyPr>
          <a:lstStyle/>
          <a:p>
            <a:pPr>
              <a:spcBef>
                <a:spcPct val="50000"/>
              </a:spcBef>
            </a:pPr>
            <a:r>
              <a:rPr lang="en-US" b="1" dirty="0"/>
              <a:t>Yellow spot</a:t>
            </a:r>
          </a:p>
        </p:txBody>
      </p:sp>
      <p:sp>
        <p:nvSpPr>
          <p:cNvPr id="10248" name="Text Box 18"/>
          <p:cNvSpPr txBox="1">
            <a:spLocks noChangeArrowheads="1"/>
          </p:cNvSpPr>
          <p:nvPr/>
        </p:nvSpPr>
        <p:spPr bwMode="auto">
          <a:xfrm>
            <a:off x="3962400" y="4495800"/>
            <a:ext cx="4876800" cy="588963"/>
          </a:xfrm>
          <a:prstGeom prst="rect">
            <a:avLst/>
          </a:prstGeom>
          <a:gradFill rotWithShape="0">
            <a:gsLst>
              <a:gs pos="0">
                <a:srgbClr val="00FFFF"/>
              </a:gs>
              <a:gs pos="100000">
                <a:srgbClr val="FFCC00"/>
              </a:gs>
            </a:gsLst>
            <a:lin ang="0" scaled="1"/>
          </a:gradFill>
          <a:ln w="9525">
            <a:solidFill>
              <a:srgbClr val="FFFF00"/>
            </a:solidFill>
            <a:miter lim="800000"/>
            <a:headEnd/>
            <a:tailEnd/>
          </a:ln>
        </p:spPr>
        <p:txBody>
          <a:bodyPr>
            <a:spAutoFit/>
          </a:bodyPr>
          <a:lstStyle/>
          <a:p>
            <a:pPr>
              <a:spcBef>
                <a:spcPct val="50000"/>
              </a:spcBef>
            </a:pPr>
            <a:r>
              <a:rPr lang="en-US" sz="3200" b="1"/>
              <a:t>Rust</a:t>
            </a:r>
          </a:p>
        </p:txBody>
      </p:sp>
      <p:sp>
        <p:nvSpPr>
          <p:cNvPr id="10249" name="Text Box 19"/>
          <p:cNvSpPr txBox="1">
            <a:spLocks noChangeArrowheads="1"/>
          </p:cNvSpPr>
          <p:nvPr/>
        </p:nvSpPr>
        <p:spPr bwMode="auto">
          <a:xfrm>
            <a:off x="5029200" y="5638800"/>
            <a:ext cx="3810000" cy="588963"/>
          </a:xfrm>
          <a:prstGeom prst="rect">
            <a:avLst/>
          </a:prstGeom>
          <a:gradFill rotWithShape="0">
            <a:gsLst>
              <a:gs pos="0">
                <a:srgbClr val="00FFFF"/>
              </a:gs>
              <a:gs pos="100000">
                <a:srgbClr val="FFCC00"/>
              </a:gs>
            </a:gsLst>
            <a:lin ang="0" scaled="1"/>
          </a:gradFill>
          <a:ln w="9525">
            <a:solidFill>
              <a:srgbClr val="FFFF00"/>
            </a:solidFill>
            <a:miter lim="800000"/>
            <a:headEnd/>
            <a:tailEnd/>
          </a:ln>
        </p:spPr>
        <p:txBody>
          <a:bodyPr>
            <a:spAutoFit/>
          </a:bodyPr>
          <a:lstStyle/>
          <a:p>
            <a:pPr>
              <a:spcBef>
                <a:spcPct val="50000"/>
              </a:spcBef>
            </a:pPr>
            <a:r>
              <a:rPr lang="en-US" sz="3200" b="1"/>
              <a:t>Pythium root rot</a:t>
            </a:r>
          </a:p>
        </p:txBody>
      </p:sp>
      <p:sp>
        <p:nvSpPr>
          <p:cNvPr id="10250" name="Text Box 20"/>
          <p:cNvSpPr txBox="1">
            <a:spLocks noChangeArrowheads="1"/>
          </p:cNvSpPr>
          <p:nvPr/>
        </p:nvSpPr>
        <p:spPr bwMode="auto">
          <a:xfrm>
            <a:off x="3200400" y="3429000"/>
            <a:ext cx="5638800" cy="588963"/>
          </a:xfrm>
          <a:prstGeom prst="rect">
            <a:avLst/>
          </a:prstGeom>
          <a:gradFill rotWithShape="0">
            <a:gsLst>
              <a:gs pos="0">
                <a:srgbClr val="00FFFF"/>
              </a:gs>
              <a:gs pos="100000">
                <a:srgbClr val="FFCC00"/>
              </a:gs>
            </a:gsLst>
            <a:lin ang="0" scaled="1"/>
          </a:gradFill>
          <a:ln w="9525">
            <a:solidFill>
              <a:srgbClr val="FFFF00"/>
            </a:solidFill>
            <a:miter lim="800000"/>
            <a:headEnd/>
            <a:tailEnd/>
          </a:ln>
        </p:spPr>
        <p:txBody>
          <a:bodyPr>
            <a:spAutoFit/>
          </a:bodyPr>
          <a:lstStyle/>
          <a:p>
            <a:pPr>
              <a:spcBef>
                <a:spcPct val="50000"/>
              </a:spcBef>
            </a:pPr>
            <a:r>
              <a:rPr lang="en-US" sz="3200" b="1"/>
              <a:t>Pineapple disease</a:t>
            </a:r>
          </a:p>
        </p:txBody>
      </p:sp>
      <p:sp>
        <p:nvSpPr>
          <p:cNvPr id="10256" name="Line 27"/>
          <p:cNvSpPr>
            <a:spLocks noChangeShapeType="1"/>
          </p:cNvSpPr>
          <p:nvPr/>
        </p:nvSpPr>
        <p:spPr bwMode="auto">
          <a:xfrm>
            <a:off x="2286000" y="1828800"/>
            <a:ext cx="0" cy="457200"/>
          </a:xfrm>
          <a:prstGeom prst="line">
            <a:avLst/>
          </a:prstGeom>
          <a:noFill/>
          <a:ln w="38100">
            <a:solidFill>
              <a:srgbClr val="FFFF00"/>
            </a:solidFill>
            <a:round/>
            <a:headEnd/>
            <a:tailEnd/>
          </a:ln>
        </p:spPr>
        <p:txBody>
          <a:bodyPr wrap="none"/>
          <a:lstStyle/>
          <a:p>
            <a:endParaRPr lang="en-IN"/>
          </a:p>
        </p:txBody>
      </p:sp>
      <p:sp>
        <p:nvSpPr>
          <p:cNvPr id="10257" name="Line 28"/>
          <p:cNvSpPr>
            <a:spLocks noChangeShapeType="1"/>
          </p:cNvSpPr>
          <p:nvPr/>
        </p:nvSpPr>
        <p:spPr bwMode="auto">
          <a:xfrm>
            <a:off x="5029200" y="1828800"/>
            <a:ext cx="0" cy="457200"/>
          </a:xfrm>
          <a:prstGeom prst="line">
            <a:avLst/>
          </a:prstGeom>
          <a:noFill/>
          <a:ln w="38100">
            <a:solidFill>
              <a:srgbClr val="FFFF00"/>
            </a:solidFill>
            <a:round/>
            <a:headEnd/>
            <a:tailEnd/>
          </a:ln>
        </p:spPr>
        <p:txBody>
          <a:bodyPr wrap="none"/>
          <a:lstStyle/>
          <a:p>
            <a:endParaRPr lang="en-IN"/>
          </a:p>
        </p:txBody>
      </p:sp>
      <p:sp>
        <p:nvSpPr>
          <p:cNvPr id="10258" name="Line 29"/>
          <p:cNvSpPr>
            <a:spLocks noChangeShapeType="1"/>
          </p:cNvSpPr>
          <p:nvPr/>
        </p:nvSpPr>
        <p:spPr bwMode="auto">
          <a:xfrm>
            <a:off x="7620000" y="1828800"/>
            <a:ext cx="0" cy="457200"/>
          </a:xfrm>
          <a:prstGeom prst="line">
            <a:avLst/>
          </a:prstGeom>
          <a:noFill/>
          <a:ln w="38100">
            <a:solidFill>
              <a:srgbClr val="FFFF00"/>
            </a:solidFill>
            <a:round/>
            <a:headEnd/>
            <a:tailEnd/>
          </a:ln>
        </p:spPr>
        <p:txBody>
          <a:bodyPr wrap="none"/>
          <a:lstStyle/>
          <a:p>
            <a:endParaRPr lang="en-IN"/>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Box 9"/>
          <p:cNvSpPr txBox="1">
            <a:spLocks noChangeArrowheads="1"/>
          </p:cNvSpPr>
          <p:nvPr/>
        </p:nvSpPr>
        <p:spPr bwMode="auto">
          <a:xfrm>
            <a:off x="822325" y="1285875"/>
            <a:ext cx="8321675" cy="646113"/>
          </a:xfrm>
          <a:prstGeom prst="rect">
            <a:avLst/>
          </a:prstGeom>
          <a:noFill/>
          <a:ln w="9525">
            <a:noFill/>
            <a:miter lim="800000"/>
            <a:headEnd/>
            <a:tailEnd/>
          </a:ln>
        </p:spPr>
        <p:txBody>
          <a:bodyPr>
            <a:spAutoFit/>
          </a:bodyPr>
          <a:lstStyle/>
          <a:p>
            <a:pPr algn="just"/>
            <a:r>
              <a:rPr lang="en-US" sz="3600">
                <a:solidFill>
                  <a:srgbClr val="000000"/>
                </a:solidFill>
                <a:latin typeface="Comic Sans MS" pitchFamily="66" charset="0"/>
              </a:rPr>
              <a:t> </a:t>
            </a:r>
          </a:p>
        </p:txBody>
      </p:sp>
      <p:sp>
        <p:nvSpPr>
          <p:cNvPr id="49155" name="Rectangle 6"/>
          <p:cNvSpPr>
            <a:spLocks noChangeArrowheads="1"/>
          </p:cNvSpPr>
          <p:nvPr/>
        </p:nvSpPr>
        <p:spPr bwMode="auto">
          <a:xfrm>
            <a:off x="838200" y="285750"/>
            <a:ext cx="7948613" cy="1077218"/>
          </a:xfrm>
          <a:prstGeom prst="rect">
            <a:avLst/>
          </a:prstGeom>
          <a:noFill/>
          <a:ln w="9525">
            <a:noFill/>
            <a:miter lim="800000"/>
            <a:headEnd/>
            <a:tailEnd/>
          </a:ln>
        </p:spPr>
        <p:txBody>
          <a:bodyPr>
            <a:spAutoFit/>
          </a:bodyPr>
          <a:lstStyle/>
          <a:p>
            <a:pPr algn="ctr"/>
            <a:r>
              <a:rPr lang="en-US" sz="3200" b="1" dirty="0">
                <a:solidFill>
                  <a:srgbClr val="0099CC"/>
                </a:solidFill>
                <a:latin typeface="Comic Sans MS" pitchFamily="66" charset="0"/>
              </a:rPr>
              <a:t>Mass multiplication of </a:t>
            </a:r>
            <a:r>
              <a:rPr lang="en-US" sz="3200" b="1" i="1" dirty="0" err="1" smtClean="0">
                <a:solidFill>
                  <a:srgbClr val="0099CC"/>
                </a:solidFill>
                <a:latin typeface="Comic Sans MS" pitchFamily="66" charset="0"/>
              </a:rPr>
              <a:t>richoderma</a:t>
            </a:r>
            <a:r>
              <a:rPr lang="en-US" sz="3200" b="1" i="1" dirty="0" smtClean="0">
                <a:solidFill>
                  <a:srgbClr val="0099CC"/>
                </a:solidFill>
                <a:latin typeface="Comic Sans MS" pitchFamily="66" charset="0"/>
              </a:rPr>
              <a:t> </a:t>
            </a:r>
            <a:r>
              <a:rPr lang="en-US" sz="3200" b="1" i="1" dirty="0">
                <a:solidFill>
                  <a:srgbClr val="0099CC"/>
                </a:solidFill>
                <a:latin typeface="Comic Sans MS" pitchFamily="66" charset="0"/>
              </a:rPr>
              <a:t>for field application</a:t>
            </a:r>
            <a:r>
              <a:rPr lang="en-US" sz="3200" b="1" dirty="0">
                <a:solidFill>
                  <a:srgbClr val="0099CC"/>
                </a:solidFill>
                <a:latin typeface="Comic Sans MS" pitchFamily="66" charset="0"/>
              </a:rPr>
              <a:t>…. </a:t>
            </a:r>
            <a:endParaRPr lang="en-IN" sz="3200" dirty="0">
              <a:solidFill>
                <a:srgbClr val="0099CC"/>
              </a:solidFill>
            </a:endParaRPr>
          </a:p>
        </p:txBody>
      </p:sp>
      <p:sp>
        <p:nvSpPr>
          <p:cNvPr id="39940" name="Rectangle 5"/>
          <p:cNvSpPr>
            <a:spLocks noChangeArrowheads="1"/>
          </p:cNvSpPr>
          <p:nvPr/>
        </p:nvSpPr>
        <p:spPr bwMode="auto">
          <a:xfrm>
            <a:off x="762000" y="1785938"/>
            <a:ext cx="7739063" cy="4662487"/>
          </a:xfrm>
          <a:prstGeom prst="rect">
            <a:avLst/>
          </a:prstGeom>
          <a:noFill/>
          <a:ln w="9525">
            <a:noFill/>
            <a:miter lim="800000"/>
            <a:headEnd/>
            <a:tailEnd/>
          </a:ln>
        </p:spPr>
        <p:txBody>
          <a:bodyPr>
            <a:spAutoFit/>
          </a:bodyPr>
          <a:lstStyle/>
          <a:p>
            <a:pPr indent="627063" algn="just">
              <a:defRPr/>
            </a:pPr>
            <a:r>
              <a:rPr lang="en-US" sz="2700" b="1" dirty="0">
                <a:solidFill>
                  <a:schemeClr val="tx2">
                    <a:lumMod val="10000"/>
                  </a:schemeClr>
                </a:solidFill>
                <a:latin typeface="Comic Sans MS" pitchFamily="66" charset="0"/>
              </a:rPr>
              <a:t>For commercial culture  production of </a:t>
            </a:r>
            <a:r>
              <a:rPr lang="en-US" sz="2700" b="1" i="1" dirty="0">
                <a:solidFill>
                  <a:schemeClr val="tx2">
                    <a:lumMod val="10000"/>
                  </a:schemeClr>
                </a:solidFill>
                <a:latin typeface="Comic Sans MS" pitchFamily="66" charset="0"/>
              </a:rPr>
              <a:t>Trichoderma, a</a:t>
            </a:r>
            <a:r>
              <a:rPr lang="en-US" sz="2700" b="1" dirty="0">
                <a:solidFill>
                  <a:schemeClr val="tx2">
                    <a:lumMod val="10000"/>
                  </a:schemeClr>
                </a:solidFill>
                <a:latin typeface="Comic Sans MS" pitchFamily="66" charset="0"/>
              </a:rPr>
              <a:t> 2’’ layer of fresh unsterilized Press is filled in a 2.0x1.5x0.5 meter size pit and 2kg </a:t>
            </a:r>
            <a:r>
              <a:rPr lang="en-US" sz="2700" b="1" dirty="0" smtClean="0">
                <a:solidFill>
                  <a:schemeClr val="tx2">
                    <a:lumMod val="10000"/>
                  </a:schemeClr>
                </a:solidFill>
                <a:latin typeface="Comic Sans MS" pitchFamily="66" charset="0"/>
              </a:rPr>
              <a:t>culture </a:t>
            </a:r>
            <a:r>
              <a:rPr lang="en-US" sz="2700" b="1" dirty="0">
                <a:solidFill>
                  <a:schemeClr val="tx2">
                    <a:lumMod val="10000"/>
                  </a:schemeClr>
                </a:solidFill>
                <a:latin typeface="Comic Sans MS" pitchFamily="66" charset="0"/>
              </a:rPr>
              <a:t>of </a:t>
            </a:r>
            <a:r>
              <a:rPr lang="en-US" sz="2700" b="1" i="1" dirty="0">
                <a:solidFill>
                  <a:schemeClr val="tx2">
                    <a:lumMod val="10000"/>
                  </a:schemeClr>
                </a:solidFill>
                <a:latin typeface="Comic Sans MS" pitchFamily="66" charset="0"/>
              </a:rPr>
              <a:t>Trichoderma</a:t>
            </a:r>
            <a:r>
              <a:rPr lang="en-US" sz="2700" b="1" dirty="0">
                <a:solidFill>
                  <a:schemeClr val="tx2">
                    <a:lumMod val="10000"/>
                  </a:schemeClr>
                </a:solidFill>
                <a:latin typeface="Comic Sans MS" pitchFamily="66" charset="0"/>
              </a:rPr>
              <a:t> as prepared above on Sand Maize Medium/Sand Oat medium is spread over it and  again 2’’ layer of  press mud is added over it followed by further spreading of 2kg of foundation culture of </a:t>
            </a:r>
            <a:r>
              <a:rPr lang="en-US" sz="2700" b="1" i="1" dirty="0">
                <a:solidFill>
                  <a:schemeClr val="tx2">
                    <a:lumMod val="10000"/>
                  </a:schemeClr>
                </a:solidFill>
                <a:latin typeface="Comic Sans MS" pitchFamily="66" charset="0"/>
              </a:rPr>
              <a:t>Trichoderma</a:t>
            </a:r>
            <a:r>
              <a:rPr lang="en-US" sz="2700" b="1" dirty="0">
                <a:solidFill>
                  <a:schemeClr val="tx2">
                    <a:lumMod val="10000"/>
                  </a:schemeClr>
                </a:solidFill>
                <a:latin typeface="Comic Sans MS" pitchFamily="66" charset="0"/>
              </a:rPr>
              <a:t> over it. This process is repeated till the pit is completely filled. </a:t>
            </a:r>
            <a:endParaRPr lang="en-IN" sz="2700" b="1" dirty="0">
              <a:solidFill>
                <a:schemeClr val="tx2">
                  <a:lumMod val="10000"/>
                </a:schemeClr>
              </a:solidFill>
              <a:latin typeface="Comic Sans MS" pitchFamily="66" charset="0"/>
            </a:endParaRPr>
          </a:p>
        </p:txBody>
      </p:sp>
      <p:sp>
        <p:nvSpPr>
          <p:cNvPr id="49157" name="TextBox 10"/>
          <p:cNvSpPr txBox="1">
            <a:spLocks noChangeArrowheads="1"/>
          </p:cNvSpPr>
          <p:nvPr/>
        </p:nvSpPr>
        <p:spPr bwMode="auto">
          <a:xfrm>
            <a:off x="7286625" y="6286500"/>
            <a:ext cx="1714500" cy="523875"/>
          </a:xfrm>
          <a:prstGeom prst="rect">
            <a:avLst/>
          </a:prstGeom>
          <a:noFill/>
          <a:ln w="9525">
            <a:noFill/>
            <a:miter lim="800000"/>
            <a:headEnd/>
            <a:tailEnd/>
          </a:ln>
        </p:spPr>
        <p:txBody>
          <a:bodyPr>
            <a:spAutoFit/>
          </a:bodyPr>
          <a:lstStyle/>
          <a:p>
            <a:r>
              <a:rPr lang="en-US" b="1">
                <a:solidFill>
                  <a:srgbClr val="FFFFCC"/>
                </a:solidFill>
              </a:rPr>
              <a:t>Contd…</a:t>
            </a:r>
            <a:endParaRPr lang="en-IN" b="1">
              <a:solidFill>
                <a:srgbClr val="FFFFCC"/>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5"/>
          <p:cNvSpPr>
            <a:spLocks noChangeArrowheads="1"/>
          </p:cNvSpPr>
          <p:nvPr/>
        </p:nvSpPr>
        <p:spPr bwMode="auto">
          <a:xfrm>
            <a:off x="571500" y="1643063"/>
            <a:ext cx="8143875" cy="4524375"/>
          </a:xfrm>
          <a:prstGeom prst="rect">
            <a:avLst/>
          </a:prstGeom>
          <a:noFill/>
          <a:ln w="9525">
            <a:noFill/>
            <a:miter lim="800000"/>
            <a:headEnd/>
            <a:tailEnd/>
          </a:ln>
        </p:spPr>
        <p:txBody>
          <a:bodyPr>
            <a:spAutoFit/>
          </a:bodyPr>
          <a:lstStyle/>
          <a:p>
            <a:pPr indent="463550" algn="just">
              <a:defRPr/>
            </a:pPr>
            <a:r>
              <a:rPr lang="en-US" sz="3200" b="1" dirty="0">
                <a:solidFill>
                  <a:schemeClr val="tx2">
                    <a:lumMod val="10000"/>
                  </a:schemeClr>
                </a:solidFill>
                <a:latin typeface="Comic Sans MS" pitchFamily="66" charset="0"/>
              </a:rPr>
              <a:t>The pit is then covered with sugarcane trash/polythene sheet and watered periodically to maintain sufficient moisture. The press mud is turned frequently for better  growth and to provide aeration. The commercial culture of </a:t>
            </a:r>
            <a:r>
              <a:rPr lang="en-US" sz="3200" b="1" i="1" dirty="0" err="1">
                <a:solidFill>
                  <a:schemeClr val="tx2">
                    <a:lumMod val="10000"/>
                  </a:schemeClr>
                </a:solidFill>
                <a:latin typeface="Comic Sans MS" pitchFamily="66" charset="0"/>
              </a:rPr>
              <a:t>Trichoderma</a:t>
            </a:r>
            <a:r>
              <a:rPr lang="en-US" sz="3200" b="1" dirty="0">
                <a:solidFill>
                  <a:schemeClr val="tx2">
                    <a:lumMod val="10000"/>
                  </a:schemeClr>
                </a:solidFill>
                <a:latin typeface="Comic Sans MS" pitchFamily="66" charset="0"/>
              </a:rPr>
              <a:t> will be now ready after about 15 days for field application.</a:t>
            </a:r>
          </a:p>
        </p:txBody>
      </p:sp>
      <p:sp>
        <p:nvSpPr>
          <p:cNvPr id="50179" name="Rectangle 6"/>
          <p:cNvSpPr>
            <a:spLocks noChangeArrowheads="1"/>
          </p:cNvSpPr>
          <p:nvPr/>
        </p:nvSpPr>
        <p:spPr bwMode="auto">
          <a:xfrm>
            <a:off x="357188" y="857250"/>
            <a:ext cx="7572375" cy="708025"/>
          </a:xfrm>
          <a:prstGeom prst="rect">
            <a:avLst/>
          </a:prstGeom>
          <a:noFill/>
          <a:ln w="9525">
            <a:noFill/>
            <a:miter lim="800000"/>
            <a:headEnd/>
            <a:tailEnd/>
          </a:ln>
        </p:spPr>
        <p:txBody>
          <a:bodyPr>
            <a:spAutoFit/>
          </a:bodyPr>
          <a:lstStyle/>
          <a:p>
            <a:r>
              <a:rPr lang="en-US" sz="4000" b="1">
                <a:solidFill>
                  <a:srgbClr val="0099CC"/>
                </a:solidFill>
                <a:latin typeface="Comic Sans MS" pitchFamily="66" charset="0"/>
              </a:rPr>
              <a:t>Mass multiplication ……………. </a:t>
            </a:r>
            <a:endParaRPr lang="en-IN" sz="4000">
              <a:solidFill>
                <a:srgbClr val="0099CC"/>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F:\Trichoderma photo copy.jpg"/>
          <p:cNvPicPr>
            <a:picLocks noChangeAspect="1" noChangeArrowheads="1"/>
          </p:cNvPicPr>
          <p:nvPr/>
        </p:nvPicPr>
        <p:blipFill>
          <a:blip r:embed="rId2"/>
          <a:srcRect/>
          <a:stretch>
            <a:fillRect/>
          </a:stretch>
        </p:blipFill>
        <p:spPr bwMode="auto">
          <a:xfrm>
            <a:off x="571500" y="357188"/>
            <a:ext cx="8143875" cy="60721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3" descr="C:\WINDOWS\Desktop\Trichoderma.jpg"/>
          <p:cNvPicPr>
            <a:picLocks noChangeAspect="1" noChangeArrowheads="1"/>
          </p:cNvPicPr>
          <p:nvPr/>
        </p:nvPicPr>
        <p:blipFill>
          <a:blip r:embed="rId2">
            <a:lum contrast="20000"/>
          </a:blip>
          <a:srcRect l="13358" t="14972" r="12656" b="19962"/>
          <a:stretch>
            <a:fillRect/>
          </a:stretch>
        </p:blipFill>
        <p:spPr bwMode="auto">
          <a:xfrm>
            <a:off x="428625" y="571500"/>
            <a:ext cx="8286750" cy="4695825"/>
          </a:xfrm>
          <a:prstGeom prst="rect">
            <a:avLst/>
          </a:prstGeom>
          <a:noFill/>
          <a:ln w="9525">
            <a:solidFill>
              <a:srgbClr val="CCFF33"/>
            </a:solidFill>
            <a:miter lim="800000"/>
            <a:headEnd/>
            <a:tailEnd/>
          </a:ln>
        </p:spPr>
      </p:pic>
      <p:sp>
        <p:nvSpPr>
          <p:cNvPr id="52227" name="TextBox 2"/>
          <p:cNvSpPr txBox="1">
            <a:spLocks noChangeArrowheads="1"/>
          </p:cNvSpPr>
          <p:nvPr/>
        </p:nvSpPr>
        <p:spPr bwMode="auto">
          <a:xfrm>
            <a:off x="1000125" y="5429250"/>
            <a:ext cx="7786688" cy="523875"/>
          </a:xfrm>
          <a:prstGeom prst="rect">
            <a:avLst/>
          </a:prstGeom>
          <a:noFill/>
          <a:ln w="9525">
            <a:noFill/>
            <a:miter lim="800000"/>
            <a:headEnd/>
            <a:tailEnd/>
          </a:ln>
        </p:spPr>
        <p:txBody>
          <a:bodyPr>
            <a:spAutoFit/>
          </a:bodyPr>
          <a:lstStyle/>
          <a:p>
            <a:pPr algn="ctr"/>
            <a:r>
              <a:rPr lang="en-US">
                <a:solidFill>
                  <a:srgbClr val="2209B7"/>
                </a:solidFill>
                <a:latin typeface="Comic Sans MS" pitchFamily="66" charset="0"/>
              </a:rPr>
              <a:t>Pressmud colonized by </a:t>
            </a:r>
            <a:r>
              <a:rPr lang="en-US" i="1">
                <a:solidFill>
                  <a:srgbClr val="2209B7"/>
                </a:solidFill>
                <a:latin typeface="Comic Sans MS" pitchFamily="66" charset="0"/>
              </a:rPr>
              <a:t>T. harzianum</a:t>
            </a:r>
            <a:endParaRPr lang="en-IN" i="1">
              <a:solidFill>
                <a:srgbClr val="2209B7"/>
              </a:solidFill>
              <a:latin typeface="Comic Sans MS" pitchFamily="66"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5"/>
          <p:cNvSpPr>
            <a:spLocks noChangeArrowheads="1"/>
          </p:cNvSpPr>
          <p:nvPr/>
        </p:nvSpPr>
        <p:spPr bwMode="auto">
          <a:xfrm>
            <a:off x="571500" y="1643063"/>
            <a:ext cx="8143875" cy="3540125"/>
          </a:xfrm>
          <a:prstGeom prst="rect">
            <a:avLst/>
          </a:prstGeom>
          <a:noFill/>
          <a:ln w="9525">
            <a:noFill/>
            <a:miter lim="800000"/>
            <a:headEnd/>
            <a:tailEnd/>
          </a:ln>
        </p:spPr>
        <p:txBody>
          <a:bodyPr>
            <a:spAutoFit/>
          </a:bodyPr>
          <a:lstStyle/>
          <a:p>
            <a:pPr indent="463550" algn="just">
              <a:defRPr/>
            </a:pPr>
            <a:r>
              <a:rPr lang="en-US" sz="3200" b="1" dirty="0">
                <a:solidFill>
                  <a:schemeClr val="tx2">
                    <a:lumMod val="10000"/>
                  </a:schemeClr>
                </a:solidFill>
                <a:latin typeface="Comic Sans MS" pitchFamily="66" charset="0"/>
              </a:rPr>
              <a:t>The commercial culture as described above must be prepared at least 15 days before sugarcane planting preferable between 15 January to 15 March as during this period the temperature remains favorable for the growth of </a:t>
            </a:r>
            <a:r>
              <a:rPr lang="en-US" sz="3200" b="1" i="1" dirty="0" err="1">
                <a:solidFill>
                  <a:schemeClr val="tx2">
                    <a:lumMod val="10000"/>
                  </a:schemeClr>
                </a:solidFill>
                <a:latin typeface="Comic Sans MS" pitchFamily="66" charset="0"/>
              </a:rPr>
              <a:t>Trichoderma</a:t>
            </a:r>
            <a:r>
              <a:rPr lang="en-US" sz="3200" b="1" i="1" dirty="0">
                <a:solidFill>
                  <a:schemeClr val="tx2">
                    <a:lumMod val="10000"/>
                  </a:schemeClr>
                </a:solidFill>
                <a:latin typeface="Comic Sans MS" pitchFamily="66" charset="0"/>
              </a:rPr>
              <a:t>.  </a:t>
            </a:r>
          </a:p>
        </p:txBody>
      </p:sp>
      <p:sp>
        <p:nvSpPr>
          <p:cNvPr id="53251" name="Rectangle 6"/>
          <p:cNvSpPr>
            <a:spLocks noChangeArrowheads="1"/>
          </p:cNvSpPr>
          <p:nvPr/>
        </p:nvSpPr>
        <p:spPr bwMode="auto">
          <a:xfrm>
            <a:off x="1000125" y="285750"/>
            <a:ext cx="7572375" cy="954088"/>
          </a:xfrm>
          <a:prstGeom prst="rect">
            <a:avLst/>
          </a:prstGeom>
          <a:noFill/>
          <a:ln w="9525">
            <a:noFill/>
            <a:miter lim="800000"/>
            <a:headEnd/>
            <a:tailEnd/>
          </a:ln>
        </p:spPr>
        <p:txBody>
          <a:bodyPr>
            <a:spAutoFit/>
          </a:bodyPr>
          <a:lstStyle/>
          <a:p>
            <a:pPr algn="ctr"/>
            <a:r>
              <a:rPr lang="en-US" sz="2800" b="1">
                <a:solidFill>
                  <a:srgbClr val="0099CC"/>
                </a:solidFill>
                <a:latin typeface="Comic Sans MS" pitchFamily="66" charset="0"/>
              </a:rPr>
              <a:t>Suitable time for mass multiplication of commercial culture of </a:t>
            </a:r>
            <a:r>
              <a:rPr lang="en-US" sz="2800" b="1" i="1">
                <a:solidFill>
                  <a:srgbClr val="0099CC"/>
                </a:solidFill>
                <a:latin typeface="Comic Sans MS" pitchFamily="66" charset="0"/>
              </a:rPr>
              <a:t>Trichoderma </a:t>
            </a:r>
            <a:endParaRPr lang="en-IN" sz="2800">
              <a:solidFill>
                <a:srgbClr val="0099CC"/>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5"/>
          <p:cNvSpPr>
            <a:spLocks noChangeArrowheads="1"/>
          </p:cNvSpPr>
          <p:nvPr/>
        </p:nvSpPr>
        <p:spPr bwMode="auto">
          <a:xfrm>
            <a:off x="571500" y="1643063"/>
            <a:ext cx="8143875" cy="4032250"/>
          </a:xfrm>
          <a:prstGeom prst="rect">
            <a:avLst/>
          </a:prstGeom>
          <a:noFill/>
          <a:ln w="9525">
            <a:noFill/>
            <a:miter lim="800000"/>
            <a:headEnd/>
            <a:tailEnd/>
          </a:ln>
        </p:spPr>
        <p:txBody>
          <a:bodyPr>
            <a:spAutoFit/>
          </a:bodyPr>
          <a:lstStyle/>
          <a:p>
            <a:pPr marL="360363" indent="-360363" algn="just">
              <a:buFont typeface="Arial" pitchFamily="34" charset="0"/>
              <a:buChar char="•"/>
              <a:defRPr/>
            </a:pPr>
            <a:r>
              <a:rPr lang="en-US" sz="3200" b="1" dirty="0">
                <a:solidFill>
                  <a:schemeClr val="tx2">
                    <a:lumMod val="10000"/>
                  </a:schemeClr>
                </a:solidFill>
                <a:latin typeface="Comic Sans MS" pitchFamily="66" charset="0"/>
              </a:rPr>
              <a:t>Proper moisture of press mud i.e. about 30% should be maintained during the preparation of commercial </a:t>
            </a:r>
            <a:r>
              <a:rPr lang="en-US" sz="3200" b="1" dirty="0" err="1">
                <a:solidFill>
                  <a:schemeClr val="tx2">
                    <a:lumMod val="10000"/>
                  </a:schemeClr>
                </a:solidFill>
                <a:latin typeface="Comic Sans MS" pitchFamily="66" charset="0"/>
              </a:rPr>
              <a:t>cuture</a:t>
            </a:r>
            <a:r>
              <a:rPr lang="en-US" sz="3200" b="1" dirty="0">
                <a:solidFill>
                  <a:schemeClr val="tx2">
                    <a:lumMod val="10000"/>
                  </a:schemeClr>
                </a:solidFill>
                <a:latin typeface="Comic Sans MS" pitchFamily="66" charset="0"/>
              </a:rPr>
              <a:t>. It should not form hard lump while preparing </a:t>
            </a:r>
            <a:r>
              <a:rPr lang="en-US" sz="3200" b="1" i="1" dirty="0" err="1">
                <a:solidFill>
                  <a:schemeClr val="tx2">
                    <a:lumMod val="10000"/>
                  </a:schemeClr>
                </a:solidFill>
                <a:latin typeface="Comic Sans MS" pitchFamily="66" charset="0"/>
              </a:rPr>
              <a:t>ladoo</a:t>
            </a:r>
            <a:r>
              <a:rPr lang="en-US" sz="3200" b="1" i="1" dirty="0">
                <a:solidFill>
                  <a:schemeClr val="tx2">
                    <a:lumMod val="10000"/>
                  </a:schemeClr>
                </a:solidFill>
                <a:latin typeface="Comic Sans MS" pitchFamily="66" charset="0"/>
              </a:rPr>
              <a:t>.</a:t>
            </a:r>
            <a:r>
              <a:rPr lang="en-US" sz="3200" b="1" dirty="0">
                <a:solidFill>
                  <a:schemeClr val="tx2">
                    <a:lumMod val="10000"/>
                  </a:schemeClr>
                </a:solidFill>
                <a:latin typeface="Comic Sans MS" pitchFamily="66" charset="0"/>
              </a:rPr>
              <a:t> </a:t>
            </a:r>
          </a:p>
          <a:p>
            <a:pPr marL="360363" indent="-360363" algn="just">
              <a:buFont typeface="Arial" pitchFamily="34" charset="0"/>
              <a:buChar char="•"/>
              <a:defRPr/>
            </a:pPr>
            <a:r>
              <a:rPr lang="en-US" sz="3200" b="1" dirty="0">
                <a:solidFill>
                  <a:schemeClr val="tx2">
                    <a:lumMod val="10000"/>
                  </a:schemeClr>
                </a:solidFill>
                <a:latin typeface="Comic Sans MS" pitchFamily="66" charset="0"/>
              </a:rPr>
              <a:t>The temperature should not exceed above 30</a:t>
            </a:r>
            <a:r>
              <a:rPr lang="en-US" sz="3200" b="1" baseline="30000" dirty="0">
                <a:solidFill>
                  <a:schemeClr val="tx2">
                    <a:lumMod val="10000"/>
                  </a:schemeClr>
                </a:solidFill>
                <a:latin typeface="Comic Sans MS" pitchFamily="66" charset="0"/>
              </a:rPr>
              <a:t>o</a:t>
            </a:r>
            <a:r>
              <a:rPr lang="en-US" sz="3200" b="1" dirty="0">
                <a:solidFill>
                  <a:schemeClr val="tx2">
                    <a:lumMod val="10000"/>
                  </a:schemeClr>
                </a:solidFill>
                <a:latin typeface="Comic Sans MS" pitchFamily="66" charset="0"/>
              </a:rPr>
              <a:t>C during the preparation of commercial culture.</a:t>
            </a:r>
            <a:endParaRPr lang="en-US" sz="3200" b="1" i="1" dirty="0">
              <a:solidFill>
                <a:schemeClr val="tx2">
                  <a:lumMod val="10000"/>
                </a:schemeClr>
              </a:solidFill>
              <a:latin typeface="Comic Sans MS" pitchFamily="66" charset="0"/>
            </a:endParaRPr>
          </a:p>
        </p:txBody>
      </p:sp>
      <p:sp>
        <p:nvSpPr>
          <p:cNvPr id="54275" name="Rectangle 6"/>
          <p:cNvSpPr>
            <a:spLocks noChangeArrowheads="1"/>
          </p:cNvSpPr>
          <p:nvPr/>
        </p:nvSpPr>
        <p:spPr bwMode="auto">
          <a:xfrm>
            <a:off x="571500" y="214313"/>
            <a:ext cx="8001000" cy="1200150"/>
          </a:xfrm>
          <a:prstGeom prst="rect">
            <a:avLst/>
          </a:prstGeom>
          <a:noFill/>
          <a:ln w="9525">
            <a:noFill/>
            <a:miter lim="800000"/>
            <a:headEnd/>
            <a:tailEnd/>
          </a:ln>
        </p:spPr>
        <p:txBody>
          <a:bodyPr>
            <a:spAutoFit/>
          </a:bodyPr>
          <a:lstStyle/>
          <a:p>
            <a:pPr algn="ctr"/>
            <a:r>
              <a:rPr lang="en-US" sz="3600" b="1">
                <a:solidFill>
                  <a:srgbClr val="0099CC"/>
                </a:solidFill>
                <a:latin typeface="Comic Sans MS" pitchFamily="66" charset="0"/>
              </a:rPr>
              <a:t>Precautions to be taken for proper growth of </a:t>
            </a:r>
            <a:r>
              <a:rPr lang="en-US" sz="3600" b="1" i="1">
                <a:solidFill>
                  <a:srgbClr val="0099CC"/>
                </a:solidFill>
                <a:latin typeface="Comic Sans MS" pitchFamily="66" charset="0"/>
              </a:rPr>
              <a:t>Trichoderma </a:t>
            </a:r>
            <a:endParaRPr lang="en-IN" sz="3600" i="1">
              <a:solidFill>
                <a:srgbClr val="0099CC"/>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7830170" y="5649754"/>
            <a:ext cx="859712" cy="277797"/>
          </a:xfrm>
        </p:spPr>
        <p:txBody>
          <a:bodyPr/>
          <a:lstStyle/>
          <a:p>
            <a:fld id="{3BB086B6-26F6-4E2F-B2B9-D74C917C4A78}" type="datetime1">
              <a:rPr lang="en-IN" sz="1050"/>
              <a:pPr/>
              <a:t>28-01-2017</a:t>
            </a:fld>
            <a:endParaRPr lang="en-IN" sz="1050" dirty="0"/>
          </a:p>
        </p:txBody>
      </p:sp>
      <p:sp>
        <p:nvSpPr>
          <p:cNvPr id="6" name="Slide Number Placeholder 5"/>
          <p:cNvSpPr>
            <a:spLocks noGrp="1"/>
          </p:cNvSpPr>
          <p:nvPr>
            <p:ph type="sldNum" sz="quarter" idx="12"/>
          </p:nvPr>
        </p:nvSpPr>
        <p:spPr/>
        <p:txBody>
          <a:bodyPr/>
          <a:lstStyle/>
          <a:p>
            <a:fld id="{ED44DE6C-B1C9-4660-8771-8510D596E80D}" type="slidenum">
              <a:rPr lang="en-IN" smtClean="0"/>
              <a:pPr/>
              <a:t>46</a:t>
            </a:fld>
            <a:endParaRPr lang="en-IN"/>
          </a:p>
        </p:txBody>
      </p:sp>
      <p:sp>
        <p:nvSpPr>
          <p:cNvPr id="2" name="Title 1"/>
          <p:cNvSpPr>
            <a:spLocks noGrp="1"/>
          </p:cNvSpPr>
          <p:nvPr>
            <p:ph type="title"/>
          </p:nvPr>
        </p:nvSpPr>
        <p:spPr>
          <a:xfrm>
            <a:off x="1219200" y="702554"/>
            <a:ext cx="6683765" cy="845586"/>
          </a:xfrm>
        </p:spPr>
        <p:txBody>
          <a:bodyPr>
            <a:noAutofit/>
          </a:bodyPr>
          <a:lstStyle/>
          <a:p>
            <a:pPr algn="ctr"/>
            <a:r>
              <a:rPr lang="en-IN" b="1" dirty="0" smtClean="0">
                <a:solidFill>
                  <a:srgbClr val="7030A0"/>
                </a:solidFill>
              </a:rPr>
              <a:t>Quality parameters for Bio-agent Formulations</a:t>
            </a:r>
            <a:endParaRPr lang="en-IN" b="1" dirty="0">
              <a:solidFill>
                <a:srgbClr val="7030A0"/>
              </a:solidFill>
            </a:endParaRPr>
          </a:p>
        </p:txBody>
      </p:sp>
      <p:sp>
        <p:nvSpPr>
          <p:cNvPr id="11" name="Flowchart: Document 10"/>
          <p:cNvSpPr/>
          <p:nvPr/>
        </p:nvSpPr>
        <p:spPr>
          <a:xfrm>
            <a:off x="838200" y="2066990"/>
            <a:ext cx="7851682" cy="4562410"/>
          </a:xfrm>
          <a:prstGeom prst="flowChartDocumen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3" name="Content Placeholder 2"/>
          <p:cNvSpPr>
            <a:spLocks noGrp="1"/>
          </p:cNvSpPr>
          <p:nvPr>
            <p:ph idx="1"/>
          </p:nvPr>
        </p:nvSpPr>
        <p:spPr>
          <a:xfrm>
            <a:off x="1350843" y="2311428"/>
            <a:ext cx="6707022" cy="3338326"/>
          </a:xfrm>
        </p:spPr>
        <p:txBody>
          <a:bodyPr>
            <a:noAutofit/>
          </a:bodyPr>
          <a:lstStyle/>
          <a:p>
            <a:pPr lvl="1">
              <a:buFont typeface="Wingdings" panose="05000000000000000000" pitchFamily="2" charset="2"/>
              <a:buChar char="§"/>
            </a:pPr>
            <a:r>
              <a:rPr lang="en-IN" sz="2200" b="1" i="1" dirty="0">
                <a:solidFill>
                  <a:srgbClr val="008000"/>
                </a:solidFill>
              </a:rPr>
              <a:t>Formulation should be stable </a:t>
            </a:r>
            <a:r>
              <a:rPr lang="en-IN" sz="2200" b="1" i="1" dirty="0">
                <a:solidFill>
                  <a:srgbClr val="008000"/>
                </a:solidFill>
              </a:rPr>
              <a:t>at </a:t>
            </a:r>
            <a:r>
              <a:rPr lang="en-IN" sz="2200" b="1" i="1" dirty="0">
                <a:solidFill>
                  <a:srgbClr val="008000"/>
                </a:solidFill>
              </a:rPr>
              <a:t>30</a:t>
            </a:r>
            <a:r>
              <a:rPr lang="en-IN" sz="2200" b="1" i="1" baseline="30000" dirty="0">
                <a:solidFill>
                  <a:srgbClr val="008000"/>
                </a:solidFill>
              </a:rPr>
              <a:t>0</a:t>
            </a:r>
            <a:r>
              <a:rPr lang="en-IN" sz="2200" b="1" i="1" dirty="0">
                <a:solidFill>
                  <a:srgbClr val="008000"/>
                </a:solidFill>
              </a:rPr>
              <a:t>C </a:t>
            </a:r>
            <a:r>
              <a:rPr lang="en-IN" sz="2200" b="1" i="1" dirty="0">
                <a:solidFill>
                  <a:srgbClr val="008000"/>
                </a:solidFill>
              </a:rPr>
              <a:t>temperature and 65 % </a:t>
            </a:r>
            <a:r>
              <a:rPr lang="en-IN" sz="2200" b="1" i="1" dirty="0">
                <a:solidFill>
                  <a:srgbClr val="008000"/>
                </a:solidFill>
              </a:rPr>
              <a:t>RH</a:t>
            </a:r>
          </a:p>
          <a:p>
            <a:pPr lvl="1">
              <a:buFont typeface="Wingdings" panose="05000000000000000000" pitchFamily="2" charset="2"/>
              <a:buChar char="§"/>
            </a:pPr>
            <a:r>
              <a:rPr lang="en-IN" sz="2200" b="1" dirty="0">
                <a:solidFill>
                  <a:srgbClr val="C00000"/>
                </a:solidFill>
              </a:rPr>
              <a:t>Spore count/ CFU = 2 X 10</a:t>
            </a:r>
            <a:r>
              <a:rPr lang="en-IN" sz="2200" b="1" baseline="30000" dirty="0">
                <a:solidFill>
                  <a:srgbClr val="C00000"/>
                </a:solidFill>
              </a:rPr>
              <a:t>6</a:t>
            </a:r>
            <a:r>
              <a:rPr lang="en-IN" sz="2200" b="1" dirty="0">
                <a:solidFill>
                  <a:srgbClr val="C00000"/>
                </a:solidFill>
              </a:rPr>
              <a:t> spores/ gm or ml</a:t>
            </a:r>
          </a:p>
          <a:p>
            <a:pPr lvl="1">
              <a:buFont typeface="Wingdings" panose="05000000000000000000" pitchFamily="2" charset="2"/>
              <a:buChar char="§"/>
            </a:pPr>
            <a:r>
              <a:rPr lang="en-IN" sz="2200" b="1" i="1" dirty="0">
                <a:solidFill>
                  <a:srgbClr val="006600"/>
                </a:solidFill>
              </a:rPr>
              <a:t>Other microbial contaminants (</a:t>
            </a:r>
            <a:r>
              <a:rPr lang="en-IN" sz="2200" b="1" i="1" dirty="0" err="1">
                <a:solidFill>
                  <a:srgbClr val="006600"/>
                </a:solidFill>
              </a:rPr>
              <a:t>Shigella</a:t>
            </a:r>
            <a:r>
              <a:rPr lang="en-IN" sz="2200" b="1" i="1" dirty="0">
                <a:solidFill>
                  <a:srgbClr val="006600"/>
                </a:solidFill>
              </a:rPr>
              <a:t>, Salmonella, Vibrio) &lt; 1 x 10</a:t>
            </a:r>
            <a:r>
              <a:rPr lang="en-IN" sz="2200" b="1" i="1" baseline="30000" dirty="0">
                <a:solidFill>
                  <a:srgbClr val="006600"/>
                </a:solidFill>
              </a:rPr>
              <a:t>4</a:t>
            </a:r>
            <a:r>
              <a:rPr lang="en-IN" sz="2200" b="1" i="1" dirty="0">
                <a:solidFill>
                  <a:srgbClr val="006600"/>
                </a:solidFill>
              </a:rPr>
              <a:t> spores/ g or ml</a:t>
            </a:r>
          </a:p>
          <a:p>
            <a:pPr lvl="1">
              <a:buFont typeface="Wingdings" panose="05000000000000000000" pitchFamily="2" charset="2"/>
              <a:buChar char="§"/>
            </a:pPr>
            <a:r>
              <a:rPr lang="en-IN" sz="2200" b="1" dirty="0">
                <a:solidFill>
                  <a:srgbClr val="FF0000"/>
                </a:solidFill>
              </a:rPr>
              <a:t>Moisture content &lt; 8 % for fungal bio-agents and &lt; 12% for bacterial bio-agents</a:t>
            </a:r>
            <a:endParaRPr lang="en-IN" sz="2200" b="1" dirty="0">
              <a:solidFill>
                <a:srgbClr val="FF0000"/>
              </a:solidFill>
            </a:endParaRPr>
          </a:p>
        </p:txBody>
      </p:sp>
    </p:spTree>
    <p:extLst>
      <p:ext uri="{BB962C8B-B14F-4D97-AF65-F5344CB8AC3E}">
        <p14:creationId xmlns:p14="http://schemas.microsoft.com/office/powerpoint/2010/main" val="69671059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http://www.drewprovan.com/presentationmatters/wp-content/uploads/2009/05/bad-powerpoint-3.png"/>
          <p:cNvPicPr>
            <a:picLocks noChangeAspect="1" noChangeArrowheads="1"/>
          </p:cNvPicPr>
          <p:nvPr/>
        </p:nvPicPr>
        <p:blipFill>
          <a:blip r:embed="rId2"/>
          <a:srcRect/>
          <a:stretch>
            <a:fillRect/>
          </a:stretch>
        </p:blipFill>
        <p:spPr bwMode="auto">
          <a:xfrm>
            <a:off x="990600" y="457200"/>
            <a:ext cx="7772400" cy="579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0" y="0"/>
            <a:ext cx="9144000" cy="6858000"/>
          </a:xfrm>
          <a:prstGeom prst="rect">
            <a:avLst/>
          </a:prstGeom>
          <a:noFill/>
          <a:ln w="38100">
            <a:noFill/>
            <a:miter lim="800000"/>
            <a:headEnd/>
            <a:tailEnd/>
          </a:ln>
        </p:spPr>
        <p:txBody>
          <a:bodyPr wrap="none" anchor="ctr"/>
          <a:lstStyle/>
          <a:p>
            <a:endParaRPr lang="en-US"/>
          </a:p>
        </p:txBody>
      </p:sp>
      <p:sp>
        <p:nvSpPr>
          <p:cNvPr id="11267" name="Text Box 3"/>
          <p:cNvSpPr txBox="1">
            <a:spLocks noChangeArrowheads="1"/>
          </p:cNvSpPr>
          <p:nvPr/>
        </p:nvSpPr>
        <p:spPr bwMode="auto">
          <a:xfrm>
            <a:off x="304800" y="76200"/>
            <a:ext cx="8610600" cy="617538"/>
          </a:xfrm>
          <a:prstGeom prst="rect">
            <a:avLst/>
          </a:prstGeom>
          <a:gradFill rotWithShape="0">
            <a:gsLst>
              <a:gs pos="0">
                <a:srgbClr val="66FFFF"/>
              </a:gs>
              <a:gs pos="100000">
                <a:srgbClr val="FFCC00"/>
              </a:gs>
            </a:gsLst>
            <a:path path="shape">
              <a:fillToRect l="50000" t="50000" r="50000" b="50000"/>
            </a:path>
          </a:gradFill>
          <a:ln w="38100">
            <a:solidFill>
              <a:srgbClr val="FFFF00"/>
            </a:solidFill>
            <a:miter lim="800000"/>
            <a:headEnd/>
            <a:tailEnd/>
          </a:ln>
        </p:spPr>
        <p:txBody>
          <a:bodyPr>
            <a:spAutoFit/>
          </a:bodyPr>
          <a:lstStyle/>
          <a:p>
            <a:pPr algn="ctr">
              <a:spcBef>
                <a:spcPct val="50000"/>
              </a:spcBef>
            </a:pPr>
            <a:r>
              <a:rPr lang="en-US" sz="3200" b="1">
                <a:solidFill>
                  <a:srgbClr val="000099"/>
                </a:solidFill>
              </a:rPr>
              <a:t>Fungal Diseases and their causal organisms</a:t>
            </a:r>
          </a:p>
        </p:txBody>
      </p:sp>
      <p:sp>
        <p:nvSpPr>
          <p:cNvPr id="11268" name="Text Box 4"/>
          <p:cNvSpPr txBox="1">
            <a:spLocks noChangeArrowheads="1"/>
          </p:cNvSpPr>
          <p:nvPr/>
        </p:nvSpPr>
        <p:spPr bwMode="auto">
          <a:xfrm>
            <a:off x="304800" y="838200"/>
            <a:ext cx="3962400" cy="495300"/>
          </a:xfrm>
          <a:prstGeom prst="rect">
            <a:avLst/>
          </a:prstGeom>
          <a:gradFill rotWithShape="0">
            <a:gsLst>
              <a:gs pos="0">
                <a:srgbClr val="CCECFF"/>
              </a:gs>
              <a:gs pos="100000">
                <a:srgbClr val="FFCC00"/>
              </a:gs>
            </a:gsLst>
            <a:lin ang="0" scaled="1"/>
          </a:gradFill>
          <a:ln w="38100">
            <a:solidFill>
              <a:srgbClr val="FFFF00"/>
            </a:solidFill>
            <a:miter lim="800000"/>
            <a:headEnd/>
            <a:tailEnd/>
          </a:ln>
        </p:spPr>
        <p:txBody>
          <a:bodyPr>
            <a:spAutoFit/>
          </a:bodyPr>
          <a:lstStyle/>
          <a:p>
            <a:pPr>
              <a:spcBef>
                <a:spcPct val="50000"/>
              </a:spcBef>
            </a:pPr>
            <a:r>
              <a:rPr lang="en-US" b="1">
                <a:solidFill>
                  <a:srgbClr val="CC3300"/>
                </a:solidFill>
              </a:rPr>
              <a:t>Red rot</a:t>
            </a:r>
            <a:endParaRPr lang="en-US" b="1">
              <a:solidFill>
                <a:schemeClr val="tx2"/>
              </a:solidFill>
            </a:endParaRPr>
          </a:p>
        </p:txBody>
      </p:sp>
      <p:sp>
        <p:nvSpPr>
          <p:cNvPr id="11269" name="Text Box 5"/>
          <p:cNvSpPr txBox="1">
            <a:spLocks noChangeArrowheads="1"/>
          </p:cNvSpPr>
          <p:nvPr/>
        </p:nvSpPr>
        <p:spPr bwMode="auto">
          <a:xfrm>
            <a:off x="5029200" y="838200"/>
            <a:ext cx="3886200" cy="495300"/>
          </a:xfrm>
          <a:prstGeom prst="rect">
            <a:avLst/>
          </a:prstGeom>
          <a:gradFill rotWithShape="0">
            <a:gsLst>
              <a:gs pos="0">
                <a:srgbClr val="FFCC00"/>
              </a:gs>
              <a:gs pos="100000">
                <a:srgbClr val="CCECFF"/>
              </a:gs>
            </a:gsLst>
            <a:lin ang="0" scaled="1"/>
          </a:gradFill>
          <a:ln w="38100">
            <a:solidFill>
              <a:srgbClr val="FFFF00"/>
            </a:solidFill>
            <a:miter lim="800000"/>
            <a:headEnd/>
            <a:tailEnd/>
          </a:ln>
        </p:spPr>
        <p:txBody>
          <a:bodyPr>
            <a:spAutoFit/>
          </a:bodyPr>
          <a:lstStyle/>
          <a:p>
            <a:pPr>
              <a:spcBef>
                <a:spcPct val="50000"/>
              </a:spcBef>
            </a:pPr>
            <a:r>
              <a:rPr lang="en-US" b="1" i="1">
                <a:solidFill>
                  <a:schemeClr val="tx2"/>
                </a:solidFill>
              </a:rPr>
              <a:t>Colletotrichum falcatum</a:t>
            </a:r>
          </a:p>
        </p:txBody>
      </p:sp>
      <p:sp>
        <p:nvSpPr>
          <p:cNvPr id="11270" name="Text Box 6"/>
          <p:cNvSpPr txBox="1">
            <a:spLocks noChangeArrowheads="1"/>
          </p:cNvSpPr>
          <p:nvPr/>
        </p:nvSpPr>
        <p:spPr bwMode="auto">
          <a:xfrm>
            <a:off x="304800" y="1447800"/>
            <a:ext cx="3962400" cy="495300"/>
          </a:xfrm>
          <a:prstGeom prst="rect">
            <a:avLst/>
          </a:prstGeom>
          <a:gradFill rotWithShape="0">
            <a:gsLst>
              <a:gs pos="0">
                <a:srgbClr val="CCECFF"/>
              </a:gs>
              <a:gs pos="100000">
                <a:srgbClr val="FFCC00"/>
              </a:gs>
            </a:gsLst>
            <a:lin ang="0" scaled="1"/>
          </a:gradFill>
          <a:ln w="38100">
            <a:solidFill>
              <a:srgbClr val="FFFF00"/>
            </a:solidFill>
            <a:miter lim="800000"/>
            <a:headEnd/>
            <a:tailEnd/>
          </a:ln>
        </p:spPr>
        <p:txBody>
          <a:bodyPr>
            <a:spAutoFit/>
          </a:bodyPr>
          <a:lstStyle/>
          <a:p>
            <a:pPr>
              <a:spcBef>
                <a:spcPct val="50000"/>
              </a:spcBef>
            </a:pPr>
            <a:r>
              <a:rPr lang="en-US" b="1">
                <a:solidFill>
                  <a:srgbClr val="CC3300"/>
                </a:solidFill>
              </a:rPr>
              <a:t>Smut</a:t>
            </a:r>
          </a:p>
        </p:txBody>
      </p:sp>
      <p:sp>
        <p:nvSpPr>
          <p:cNvPr id="11271" name="Text Box 7"/>
          <p:cNvSpPr txBox="1">
            <a:spLocks noChangeArrowheads="1"/>
          </p:cNvSpPr>
          <p:nvPr/>
        </p:nvSpPr>
        <p:spPr bwMode="auto">
          <a:xfrm>
            <a:off x="5029200" y="1447800"/>
            <a:ext cx="3886200" cy="461963"/>
          </a:xfrm>
          <a:prstGeom prst="rect">
            <a:avLst/>
          </a:prstGeom>
          <a:gradFill rotWithShape="0">
            <a:gsLst>
              <a:gs pos="0">
                <a:srgbClr val="FFCC00"/>
              </a:gs>
              <a:gs pos="100000">
                <a:srgbClr val="CCECFF"/>
              </a:gs>
            </a:gsLst>
            <a:lin ang="0" scaled="1"/>
          </a:gradFill>
          <a:ln w="38100">
            <a:solidFill>
              <a:srgbClr val="FFFF00"/>
            </a:solidFill>
            <a:miter lim="800000"/>
            <a:headEnd/>
            <a:tailEnd/>
          </a:ln>
        </p:spPr>
        <p:txBody>
          <a:bodyPr>
            <a:spAutoFit/>
          </a:bodyPr>
          <a:lstStyle/>
          <a:p>
            <a:pPr>
              <a:spcBef>
                <a:spcPct val="50000"/>
              </a:spcBef>
            </a:pPr>
            <a:r>
              <a:rPr lang="en-US" b="1" i="1">
                <a:solidFill>
                  <a:schemeClr val="tx2"/>
                </a:solidFill>
              </a:rPr>
              <a:t>Sporisorium scitamineum</a:t>
            </a:r>
          </a:p>
        </p:txBody>
      </p:sp>
      <p:sp>
        <p:nvSpPr>
          <p:cNvPr id="11272" name="Text Box 8"/>
          <p:cNvSpPr txBox="1">
            <a:spLocks noChangeArrowheads="1"/>
          </p:cNvSpPr>
          <p:nvPr/>
        </p:nvSpPr>
        <p:spPr bwMode="auto">
          <a:xfrm>
            <a:off x="304800" y="2667000"/>
            <a:ext cx="3962400" cy="495300"/>
          </a:xfrm>
          <a:prstGeom prst="rect">
            <a:avLst/>
          </a:prstGeom>
          <a:gradFill rotWithShape="0">
            <a:gsLst>
              <a:gs pos="0">
                <a:srgbClr val="CCECFF"/>
              </a:gs>
              <a:gs pos="100000">
                <a:srgbClr val="FFCC00"/>
              </a:gs>
            </a:gsLst>
            <a:lin ang="0" scaled="1"/>
          </a:gradFill>
          <a:ln w="38100">
            <a:solidFill>
              <a:srgbClr val="FFFF00"/>
            </a:solidFill>
            <a:miter lim="800000"/>
            <a:headEnd/>
            <a:tailEnd/>
          </a:ln>
        </p:spPr>
        <p:txBody>
          <a:bodyPr>
            <a:spAutoFit/>
          </a:bodyPr>
          <a:lstStyle/>
          <a:p>
            <a:pPr>
              <a:spcBef>
                <a:spcPct val="50000"/>
              </a:spcBef>
            </a:pPr>
            <a:r>
              <a:rPr lang="en-US" b="1">
                <a:solidFill>
                  <a:srgbClr val="CC3300"/>
                </a:solidFill>
              </a:rPr>
              <a:t>Wilt</a:t>
            </a:r>
          </a:p>
        </p:txBody>
      </p:sp>
      <p:sp>
        <p:nvSpPr>
          <p:cNvPr id="11273" name="Text Box 9"/>
          <p:cNvSpPr txBox="1">
            <a:spLocks noChangeArrowheads="1"/>
          </p:cNvSpPr>
          <p:nvPr/>
        </p:nvSpPr>
        <p:spPr bwMode="auto">
          <a:xfrm>
            <a:off x="5029200" y="2057400"/>
            <a:ext cx="3886200" cy="495300"/>
          </a:xfrm>
          <a:prstGeom prst="rect">
            <a:avLst/>
          </a:prstGeom>
          <a:gradFill rotWithShape="0">
            <a:gsLst>
              <a:gs pos="0">
                <a:srgbClr val="FFCC00"/>
              </a:gs>
              <a:gs pos="100000">
                <a:srgbClr val="CCECFF"/>
              </a:gs>
            </a:gsLst>
            <a:lin ang="0" scaled="1"/>
          </a:gradFill>
          <a:ln w="38100">
            <a:solidFill>
              <a:srgbClr val="FFFF00"/>
            </a:solidFill>
            <a:miter lim="800000"/>
            <a:headEnd/>
            <a:tailEnd/>
          </a:ln>
        </p:spPr>
        <p:txBody>
          <a:bodyPr>
            <a:spAutoFit/>
          </a:bodyPr>
          <a:lstStyle/>
          <a:p>
            <a:pPr>
              <a:spcBef>
                <a:spcPct val="50000"/>
              </a:spcBef>
            </a:pPr>
            <a:r>
              <a:rPr lang="en-US" b="1" i="1">
                <a:solidFill>
                  <a:schemeClr val="tx2"/>
                </a:solidFill>
              </a:rPr>
              <a:t>Cephalosporium sacchari </a:t>
            </a:r>
          </a:p>
        </p:txBody>
      </p:sp>
      <p:sp>
        <p:nvSpPr>
          <p:cNvPr id="11274" name="Text Box 10"/>
          <p:cNvSpPr txBox="1">
            <a:spLocks noChangeArrowheads="1"/>
          </p:cNvSpPr>
          <p:nvPr/>
        </p:nvSpPr>
        <p:spPr bwMode="auto">
          <a:xfrm>
            <a:off x="5029200" y="2667000"/>
            <a:ext cx="3886200" cy="495300"/>
          </a:xfrm>
          <a:prstGeom prst="rect">
            <a:avLst/>
          </a:prstGeom>
          <a:gradFill rotWithShape="0">
            <a:gsLst>
              <a:gs pos="0">
                <a:srgbClr val="FFCC00"/>
              </a:gs>
              <a:gs pos="100000">
                <a:srgbClr val="CCECFF"/>
              </a:gs>
            </a:gsLst>
            <a:lin ang="0" scaled="1"/>
          </a:gradFill>
          <a:ln w="38100">
            <a:solidFill>
              <a:srgbClr val="FFFF00"/>
            </a:solidFill>
            <a:miter lim="800000"/>
            <a:headEnd/>
            <a:tailEnd/>
          </a:ln>
        </p:spPr>
        <p:txBody>
          <a:bodyPr>
            <a:spAutoFit/>
          </a:bodyPr>
          <a:lstStyle/>
          <a:p>
            <a:pPr>
              <a:spcBef>
                <a:spcPct val="50000"/>
              </a:spcBef>
            </a:pPr>
            <a:r>
              <a:rPr lang="en-US" b="1" i="1">
                <a:solidFill>
                  <a:schemeClr val="tx2"/>
                </a:solidFill>
              </a:rPr>
              <a:t>Fusarium moniliforme</a:t>
            </a:r>
          </a:p>
        </p:txBody>
      </p:sp>
      <p:sp>
        <p:nvSpPr>
          <p:cNvPr id="11275" name="Text Box 11"/>
          <p:cNvSpPr txBox="1">
            <a:spLocks noChangeArrowheads="1"/>
          </p:cNvSpPr>
          <p:nvPr/>
        </p:nvSpPr>
        <p:spPr bwMode="auto">
          <a:xfrm>
            <a:off x="5029200" y="3276600"/>
            <a:ext cx="3886200" cy="495300"/>
          </a:xfrm>
          <a:prstGeom prst="rect">
            <a:avLst/>
          </a:prstGeom>
          <a:gradFill rotWithShape="0">
            <a:gsLst>
              <a:gs pos="0">
                <a:srgbClr val="FFCC00"/>
              </a:gs>
              <a:gs pos="100000">
                <a:srgbClr val="CCECFF"/>
              </a:gs>
            </a:gsLst>
            <a:lin ang="0" scaled="1"/>
          </a:gradFill>
          <a:ln w="38100">
            <a:solidFill>
              <a:srgbClr val="FFFF00"/>
            </a:solidFill>
            <a:miter lim="800000"/>
            <a:headEnd/>
            <a:tailEnd/>
          </a:ln>
        </p:spPr>
        <p:txBody>
          <a:bodyPr>
            <a:spAutoFit/>
          </a:bodyPr>
          <a:lstStyle/>
          <a:p>
            <a:pPr>
              <a:spcBef>
                <a:spcPct val="50000"/>
              </a:spcBef>
            </a:pPr>
            <a:r>
              <a:rPr lang="en-US" b="1" i="1">
                <a:solidFill>
                  <a:schemeClr val="tx2"/>
                </a:solidFill>
              </a:rPr>
              <a:t>Fusarium subglutinans</a:t>
            </a:r>
          </a:p>
        </p:txBody>
      </p:sp>
      <p:sp>
        <p:nvSpPr>
          <p:cNvPr id="11276" name="Line 12"/>
          <p:cNvSpPr>
            <a:spLocks noChangeShapeType="1"/>
          </p:cNvSpPr>
          <p:nvPr/>
        </p:nvSpPr>
        <p:spPr bwMode="auto">
          <a:xfrm>
            <a:off x="4724400" y="2286000"/>
            <a:ext cx="0" cy="1219200"/>
          </a:xfrm>
          <a:prstGeom prst="line">
            <a:avLst/>
          </a:prstGeom>
          <a:noFill/>
          <a:ln w="38100">
            <a:solidFill>
              <a:srgbClr val="FFFF00"/>
            </a:solidFill>
            <a:round/>
            <a:headEnd/>
            <a:tailEnd/>
          </a:ln>
        </p:spPr>
        <p:txBody>
          <a:bodyPr wrap="none"/>
          <a:lstStyle/>
          <a:p>
            <a:endParaRPr lang="en-IN"/>
          </a:p>
        </p:txBody>
      </p:sp>
      <p:sp>
        <p:nvSpPr>
          <p:cNvPr id="11277" name="Line 13"/>
          <p:cNvSpPr>
            <a:spLocks noChangeShapeType="1"/>
          </p:cNvSpPr>
          <p:nvPr/>
        </p:nvSpPr>
        <p:spPr bwMode="auto">
          <a:xfrm>
            <a:off x="4724400" y="2286000"/>
            <a:ext cx="304800" cy="0"/>
          </a:xfrm>
          <a:prstGeom prst="line">
            <a:avLst/>
          </a:prstGeom>
          <a:noFill/>
          <a:ln w="38100">
            <a:solidFill>
              <a:srgbClr val="FFFF00"/>
            </a:solidFill>
            <a:round/>
            <a:headEnd/>
            <a:tailEnd/>
          </a:ln>
        </p:spPr>
        <p:txBody>
          <a:bodyPr wrap="none"/>
          <a:lstStyle/>
          <a:p>
            <a:endParaRPr lang="en-IN"/>
          </a:p>
        </p:txBody>
      </p:sp>
      <p:sp>
        <p:nvSpPr>
          <p:cNvPr id="11278" name="Line 15"/>
          <p:cNvSpPr>
            <a:spLocks noChangeShapeType="1"/>
          </p:cNvSpPr>
          <p:nvPr/>
        </p:nvSpPr>
        <p:spPr bwMode="auto">
          <a:xfrm>
            <a:off x="4724400" y="3505200"/>
            <a:ext cx="304800" cy="0"/>
          </a:xfrm>
          <a:prstGeom prst="line">
            <a:avLst/>
          </a:prstGeom>
          <a:noFill/>
          <a:ln w="38100">
            <a:solidFill>
              <a:srgbClr val="FFFF00"/>
            </a:solidFill>
            <a:round/>
            <a:headEnd/>
            <a:tailEnd/>
          </a:ln>
        </p:spPr>
        <p:txBody>
          <a:bodyPr wrap="none"/>
          <a:lstStyle/>
          <a:p>
            <a:endParaRPr lang="en-IN"/>
          </a:p>
        </p:txBody>
      </p:sp>
      <p:sp>
        <p:nvSpPr>
          <p:cNvPr id="11279" name="Text Box 25"/>
          <p:cNvSpPr txBox="1">
            <a:spLocks noChangeArrowheads="1"/>
          </p:cNvSpPr>
          <p:nvPr/>
        </p:nvSpPr>
        <p:spPr bwMode="auto">
          <a:xfrm>
            <a:off x="228600" y="3962400"/>
            <a:ext cx="4038600" cy="495300"/>
          </a:xfrm>
          <a:prstGeom prst="rect">
            <a:avLst/>
          </a:prstGeom>
          <a:gradFill rotWithShape="0">
            <a:gsLst>
              <a:gs pos="0">
                <a:srgbClr val="CCECFF"/>
              </a:gs>
              <a:gs pos="100000">
                <a:srgbClr val="FFCC00"/>
              </a:gs>
            </a:gsLst>
            <a:lin ang="0" scaled="1"/>
          </a:gradFill>
          <a:ln w="38100">
            <a:solidFill>
              <a:srgbClr val="FFFF00"/>
            </a:solidFill>
            <a:miter lim="800000"/>
            <a:headEnd/>
            <a:tailEnd/>
          </a:ln>
        </p:spPr>
        <p:txBody>
          <a:bodyPr>
            <a:spAutoFit/>
          </a:bodyPr>
          <a:lstStyle/>
          <a:p>
            <a:pPr>
              <a:spcBef>
                <a:spcPct val="50000"/>
              </a:spcBef>
            </a:pPr>
            <a:r>
              <a:rPr lang="en-US" b="1">
                <a:solidFill>
                  <a:srgbClr val="CC3300"/>
                </a:solidFill>
              </a:rPr>
              <a:t>Fusarium sett and stem rot</a:t>
            </a:r>
          </a:p>
        </p:txBody>
      </p:sp>
      <p:sp>
        <p:nvSpPr>
          <p:cNvPr id="11280" name="Text Box 26"/>
          <p:cNvSpPr txBox="1">
            <a:spLocks noChangeArrowheads="1"/>
          </p:cNvSpPr>
          <p:nvPr/>
        </p:nvSpPr>
        <p:spPr bwMode="auto">
          <a:xfrm>
            <a:off x="228600" y="4572000"/>
            <a:ext cx="4038600" cy="495300"/>
          </a:xfrm>
          <a:prstGeom prst="rect">
            <a:avLst/>
          </a:prstGeom>
          <a:gradFill rotWithShape="0">
            <a:gsLst>
              <a:gs pos="0">
                <a:srgbClr val="CCECFF"/>
              </a:gs>
              <a:gs pos="100000">
                <a:srgbClr val="FFCC00"/>
              </a:gs>
            </a:gsLst>
            <a:lin ang="0" scaled="1"/>
          </a:gradFill>
          <a:ln w="38100">
            <a:solidFill>
              <a:srgbClr val="FFFF00"/>
            </a:solidFill>
            <a:miter lim="800000"/>
            <a:headEnd/>
            <a:tailEnd/>
          </a:ln>
        </p:spPr>
        <p:txBody>
          <a:bodyPr>
            <a:spAutoFit/>
          </a:bodyPr>
          <a:lstStyle/>
          <a:p>
            <a:pPr>
              <a:spcBef>
                <a:spcPct val="50000"/>
              </a:spcBef>
            </a:pPr>
            <a:r>
              <a:rPr lang="en-US" b="1">
                <a:solidFill>
                  <a:srgbClr val="CC3300"/>
                </a:solidFill>
              </a:rPr>
              <a:t>Pineapple disease</a:t>
            </a:r>
          </a:p>
        </p:txBody>
      </p:sp>
      <p:sp>
        <p:nvSpPr>
          <p:cNvPr id="11281" name="Text Box 27"/>
          <p:cNvSpPr txBox="1">
            <a:spLocks noChangeArrowheads="1"/>
          </p:cNvSpPr>
          <p:nvPr/>
        </p:nvSpPr>
        <p:spPr bwMode="auto">
          <a:xfrm>
            <a:off x="5029200" y="3886200"/>
            <a:ext cx="3886200" cy="495300"/>
          </a:xfrm>
          <a:prstGeom prst="rect">
            <a:avLst/>
          </a:prstGeom>
          <a:gradFill rotWithShape="0">
            <a:gsLst>
              <a:gs pos="0">
                <a:srgbClr val="FFCC00"/>
              </a:gs>
              <a:gs pos="100000">
                <a:srgbClr val="CCECFF"/>
              </a:gs>
            </a:gsLst>
            <a:lin ang="0" scaled="1"/>
          </a:gradFill>
          <a:ln w="38100">
            <a:solidFill>
              <a:srgbClr val="FFFF00"/>
            </a:solidFill>
            <a:miter lim="800000"/>
            <a:headEnd/>
            <a:tailEnd/>
          </a:ln>
        </p:spPr>
        <p:txBody>
          <a:bodyPr>
            <a:spAutoFit/>
          </a:bodyPr>
          <a:lstStyle/>
          <a:p>
            <a:pPr>
              <a:spcBef>
                <a:spcPct val="50000"/>
              </a:spcBef>
            </a:pPr>
            <a:r>
              <a:rPr lang="en-US" b="1" i="1">
                <a:solidFill>
                  <a:schemeClr val="tx2"/>
                </a:solidFill>
              </a:rPr>
              <a:t>Gibberella  fujikuroi</a:t>
            </a:r>
          </a:p>
        </p:txBody>
      </p:sp>
      <p:sp>
        <p:nvSpPr>
          <p:cNvPr id="11282" name="Text Box 28"/>
          <p:cNvSpPr txBox="1">
            <a:spLocks noChangeArrowheads="1"/>
          </p:cNvSpPr>
          <p:nvPr/>
        </p:nvSpPr>
        <p:spPr bwMode="auto">
          <a:xfrm>
            <a:off x="5029200" y="4495800"/>
            <a:ext cx="3886200" cy="495300"/>
          </a:xfrm>
          <a:prstGeom prst="rect">
            <a:avLst/>
          </a:prstGeom>
          <a:gradFill rotWithShape="0">
            <a:gsLst>
              <a:gs pos="0">
                <a:srgbClr val="FFCC00"/>
              </a:gs>
              <a:gs pos="100000">
                <a:srgbClr val="CCECFF"/>
              </a:gs>
            </a:gsLst>
            <a:lin ang="0" scaled="1"/>
          </a:gradFill>
          <a:ln w="38100">
            <a:solidFill>
              <a:srgbClr val="FFFF00"/>
            </a:solidFill>
            <a:miter lim="800000"/>
            <a:headEnd/>
            <a:tailEnd/>
          </a:ln>
        </p:spPr>
        <p:txBody>
          <a:bodyPr>
            <a:spAutoFit/>
          </a:bodyPr>
          <a:lstStyle/>
          <a:p>
            <a:pPr>
              <a:spcBef>
                <a:spcPct val="50000"/>
              </a:spcBef>
            </a:pPr>
            <a:r>
              <a:rPr lang="en-US" b="1" i="1">
                <a:solidFill>
                  <a:schemeClr val="tx2"/>
                </a:solidFill>
              </a:rPr>
              <a:t>Ceratocystis paradoxa</a:t>
            </a:r>
          </a:p>
        </p:txBody>
      </p:sp>
      <p:sp>
        <p:nvSpPr>
          <p:cNvPr id="11283" name="Text Box 31"/>
          <p:cNvSpPr txBox="1">
            <a:spLocks noChangeArrowheads="1"/>
          </p:cNvSpPr>
          <p:nvPr/>
        </p:nvSpPr>
        <p:spPr bwMode="auto">
          <a:xfrm>
            <a:off x="228600" y="5181600"/>
            <a:ext cx="4038600" cy="495300"/>
          </a:xfrm>
          <a:prstGeom prst="rect">
            <a:avLst/>
          </a:prstGeom>
          <a:gradFill rotWithShape="0">
            <a:gsLst>
              <a:gs pos="0">
                <a:srgbClr val="CCECFF"/>
              </a:gs>
              <a:gs pos="100000">
                <a:srgbClr val="FFCC00"/>
              </a:gs>
            </a:gsLst>
            <a:lin ang="0" scaled="1"/>
          </a:gradFill>
          <a:ln w="38100">
            <a:solidFill>
              <a:srgbClr val="FFFF00"/>
            </a:solidFill>
            <a:miter lim="800000"/>
            <a:headEnd/>
            <a:tailEnd/>
          </a:ln>
        </p:spPr>
        <p:txBody>
          <a:bodyPr>
            <a:spAutoFit/>
          </a:bodyPr>
          <a:lstStyle/>
          <a:p>
            <a:r>
              <a:rPr lang="en-US" b="1">
                <a:solidFill>
                  <a:srgbClr val="CC3300"/>
                </a:solidFill>
              </a:rPr>
              <a:t>Yellow spot</a:t>
            </a:r>
          </a:p>
        </p:txBody>
      </p:sp>
      <p:sp>
        <p:nvSpPr>
          <p:cNvPr id="11284" name="Text Box 32"/>
          <p:cNvSpPr txBox="1">
            <a:spLocks noChangeArrowheads="1"/>
          </p:cNvSpPr>
          <p:nvPr/>
        </p:nvSpPr>
        <p:spPr bwMode="auto">
          <a:xfrm>
            <a:off x="228600" y="5791200"/>
            <a:ext cx="4038600" cy="495300"/>
          </a:xfrm>
          <a:prstGeom prst="rect">
            <a:avLst/>
          </a:prstGeom>
          <a:gradFill rotWithShape="0">
            <a:gsLst>
              <a:gs pos="0">
                <a:srgbClr val="CCECFF"/>
              </a:gs>
              <a:gs pos="100000">
                <a:srgbClr val="FFCC00"/>
              </a:gs>
            </a:gsLst>
            <a:lin ang="0" scaled="1"/>
          </a:gradFill>
          <a:ln w="38100">
            <a:solidFill>
              <a:srgbClr val="FFFF00"/>
            </a:solidFill>
            <a:miter lim="800000"/>
            <a:headEnd/>
            <a:tailEnd/>
          </a:ln>
        </p:spPr>
        <p:txBody>
          <a:bodyPr>
            <a:spAutoFit/>
          </a:bodyPr>
          <a:lstStyle/>
          <a:p>
            <a:pPr>
              <a:spcBef>
                <a:spcPct val="50000"/>
              </a:spcBef>
            </a:pPr>
            <a:r>
              <a:rPr lang="en-US" b="1">
                <a:solidFill>
                  <a:srgbClr val="CC3300"/>
                </a:solidFill>
              </a:rPr>
              <a:t>Ring spot</a:t>
            </a:r>
          </a:p>
        </p:txBody>
      </p:sp>
      <p:sp>
        <p:nvSpPr>
          <p:cNvPr id="11285" name="Text Box 33"/>
          <p:cNvSpPr txBox="1">
            <a:spLocks noChangeArrowheads="1"/>
          </p:cNvSpPr>
          <p:nvPr/>
        </p:nvSpPr>
        <p:spPr bwMode="auto">
          <a:xfrm>
            <a:off x="228600" y="6362700"/>
            <a:ext cx="4038600" cy="495300"/>
          </a:xfrm>
          <a:prstGeom prst="rect">
            <a:avLst/>
          </a:prstGeom>
          <a:gradFill rotWithShape="0">
            <a:gsLst>
              <a:gs pos="0">
                <a:srgbClr val="CCECFF"/>
              </a:gs>
              <a:gs pos="100000">
                <a:srgbClr val="FFCC00"/>
              </a:gs>
            </a:gsLst>
            <a:lin ang="0" scaled="1"/>
          </a:gradFill>
          <a:ln w="38100">
            <a:solidFill>
              <a:srgbClr val="FFFF00"/>
            </a:solidFill>
            <a:miter lim="800000"/>
            <a:headEnd/>
            <a:tailEnd/>
          </a:ln>
        </p:spPr>
        <p:txBody>
          <a:bodyPr>
            <a:spAutoFit/>
          </a:bodyPr>
          <a:lstStyle/>
          <a:p>
            <a:pPr>
              <a:spcBef>
                <a:spcPct val="50000"/>
              </a:spcBef>
            </a:pPr>
            <a:r>
              <a:rPr lang="en-US" b="1">
                <a:solidFill>
                  <a:srgbClr val="CC3300"/>
                </a:solidFill>
              </a:rPr>
              <a:t>Rust</a:t>
            </a:r>
          </a:p>
        </p:txBody>
      </p:sp>
      <p:sp>
        <p:nvSpPr>
          <p:cNvPr id="11286" name="Text Box 34"/>
          <p:cNvSpPr txBox="1">
            <a:spLocks noChangeArrowheads="1"/>
          </p:cNvSpPr>
          <p:nvPr/>
        </p:nvSpPr>
        <p:spPr bwMode="auto">
          <a:xfrm>
            <a:off x="5029200" y="5105400"/>
            <a:ext cx="3886200" cy="495300"/>
          </a:xfrm>
          <a:prstGeom prst="rect">
            <a:avLst/>
          </a:prstGeom>
          <a:gradFill rotWithShape="0">
            <a:gsLst>
              <a:gs pos="0">
                <a:srgbClr val="FFCC00"/>
              </a:gs>
              <a:gs pos="100000">
                <a:srgbClr val="CCECFF"/>
              </a:gs>
            </a:gsLst>
            <a:lin ang="0" scaled="1"/>
          </a:gradFill>
          <a:ln w="38100">
            <a:solidFill>
              <a:srgbClr val="FFFF00"/>
            </a:solidFill>
            <a:miter lim="800000"/>
            <a:headEnd/>
            <a:tailEnd/>
          </a:ln>
        </p:spPr>
        <p:txBody>
          <a:bodyPr>
            <a:spAutoFit/>
          </a:bodyPr>
          <a:lstStyle/>
          <a:p>
            <a:pPr>
              <a:spcBef>
                <a:spcPct val="50000"/>
              </a:spcBef>
            </a:pPr>
            <a:r>
              <a:rPr lang="en-US" b="1" i="1"/>
              <a:t>Mycovellosiella koepkei</a:t>
            </a:r>
          </a:p>
        </p:txBody>
      </p:sp>
      <p:sp>
        <p:nvSpPr>
          <p:cNvPr id="11287" name="Text Box 35"/>
          <p:cNvSpPr txBox="1">
            <a:spLocks noChangeArrowheads="1"/>
          </p:cNvSpPr>
          <p:nvPr/>
        </p:nvSpPr>
        <p:spPr bwMode="auto">
          <a:xfrm>
            <a:off x="5029200" y="5715000"/>
            <a:ext cx="3886200" cy="495300"/>
          </a:xfrm>
          <a:prstGeom prst="rect">
            <a:avLst/>
          </a:prstGeom>
          <a:gradFill rotWithShape="0">
            <a:gsLst>
              <a:gs pos="0">
                <a:srgbClr val="FFCC00"/>
              </a:gs>
              <a:gs pos="100000">
                <a:srgbClr val="CCECFF"/>
              </a:gs>
            </a:gsLst>
            <a:lin ang="0" scaled="1"/>
          </a:gradFill>
          <a:ln w="38100">
            <a:solidFill>
              <a:srgbClr val="FFFF00"/>
            </a:solidFill>
            <a:miter lim="800000"/>
            <a:headEnd/>
            <a:tailEnd/>
          </a:ln>
        </p:spPr>
        <p:txBody>
          <a:bodyPr>
            <a:spAutoFit/>
          </a:bodyPr>
          <a:lstStyle/>
          <a:p>
            <a:pPr>
              <a:spcBef>
                <a:spcPct val="50000"/>
              </a:spcBef>
            </a:pPr>
            <a:r>
              <a:rPr lang="en-US" b="1" i="1"/>
              <a:t>Leptosphaeria sacchari</a:t>
            </a:r>
          </a:p>
        </p:txBody>
      </p:sp>
      <p:sp>
        <p:nvSpPr>
          <p:cNvPr id="11288" name="Text Box 36"/>
          <p:cNvSpPr txBox="1">
            <a:spLocks noChangeArrowheads="1"/>
          </p:cNvSpPr>
          <p:nvPr/>
        </p:nvSpPr>
        <p:spPr bwMode="auto">
          <a:xfrm>
            <a:off x="5029200" y="6362700"/>
            <a:ext cx="3886200" cy="495300"/>
          </a:xfrm>
          <a:prstGeom prst="rect">
            <a:avLst/>
          </a:prstGeom>
          <a:gradFill rotWithShape="0">
            <a:gsLst>
              <a:gs pos="0">
                <a:srgbClr val="FFCC00"/>
              </a:gs>
              <a:gs pos="100000">
                <a:srgbClr val="CCECFF"/>
              </a:gs>
            </a:gsLst>
            <a:lin ang="0" scaled="1"/>
          </a:gradFill>
          <a:ln w="38100">
            <a:solidFill>
              <a:srgbClr val="FFFF00"/>
            </a:solidFill>
            <a:miter lim="800000"/>
            <a:headEnd/>
            <a:tailEnd/>
          </a:ln>
        </p:spPr>
        <p:txBody>
          <a:bodyPr>
            <a:spAutoFit/>
          </a:bodyPr>
          <a:lstStyle/>
          <a:p>
            <a:pPr>
              <a:spcBef>
                <a:spcPct val="50000"/>
              </a:spcBef>
            </a:pPr>
            <a:r>
              <a:rPr lang="en-US" b="1" i="1"/>
              <a:t>Puccinia melanocephala</a:t>
            </a:r>
          </a:p>
        </p:txBody>
      </p:sp>
      <p:sp>
        <p:nvSpPr>
          <p:cNvPr id="11289" name="Line 37"/>
          <p:cNvSpPr>
            <a:spLocks noChangeShapeType="1"/>
          </p:cNvSpPr>
          <p:nvPr/>
        </p:nvSpPr>
        <p:spPr bwMode="auto">
          <a:xfrm flipH="1">
            <a:off x="4267200" y="4191000"/>
            <a:ext cx="762000" cy="0"/>
          </a:xfrm>
          <a:prstGeom prst="line">
            <a:avLst/>
          </a:prstGeom>
          <a:noFill/>
          <a:ln w="38100">
            <a:solidFill>
              <a:srgbClr val="FFFF00"/>
            </a:solidFill>
            <a:round/>
            <a:headEnd/>
            <a:tailEnd type="triangle" w="med" len="med"/>
          </a:ln>
        </p:spPr>
        <p:txBody>
          <a:bodyPr wrap="none"/>
          <a:lstStyle/>
          <a:p>
            <a:endParaRPr lang="en-IN"/>
          </a:p>
        </p:txBody>
      </p:sp>
      <p:sp>
        <p:nvSpPr>
          <p:cNvPr id="11290" name="Line 38"/>
          <p:cNvSpPr>
            <a:spLocks noChangeShapeType="1"/>
          </p:cNvSpPr>
          <p:nvPr/>
        </p:nvSpPr>
        <p:spPr bwMode="auto">
          <a:xfrm flipH="1">
            <a:off x="4267200" y="4800600"/>
            <a:ext cx="762000" cy="0"/>
          </a:xfrm>
          <a:prstGeom prst="line">
            <a:avLst/>
          </a:prstGeom>
          <a:noFill/>
          <a:ln w="38100">
            <a:solidFill>
              <a:srgbClr val="FFFF00"/>
            </a:solidFill>
            <a:round/>
            <a:headEnd/>
            <a:tailEnd type="triangle" w="med" len="med"/>
          </a:ln>
        </p:spPr>
        <p:txBody>
          <a:bodyPr wrap="none"/>
          <a:lstStyle/>
          <a:p>
            <a:endParaRPr lang="en-IN"/>
          </a:p>
        </p:txBody>
      </p:sp>
      <p:sp>
        <p:nvSpPr>
          <p:cNvPr id="11291" name="Line 39"/>
          <p:cNvSpPr>
            <a:spLocks noChangeShapeType="1"/>
          </p:cNvSpPr>
          <p:nvPr/>
        </p:nvSpPr>
        <p:spPr bwMode="auto">
          <a:xfrm flipH="1">
            <a:off x="4267200" y="5410200"/>
            <a:ext cx="762000" cy="0"/>
          </a:xfrm>
          <a:prstGeom prst="line">
            <a:avLst/>
          </a:prstGeom>
          <a:noFill/>
          <a:ln w="38100">
            <a:solidFill>
              <a:srgbClr val="FFFF00"/>
            </a:solidFill>
            <a:round/>
            <a:headEnd/>
            <a:tailEnd type="triangle" w="med" len="med"/>
          </a:ln>
        </p:spPr>
        <p:txBody>
          <a:bodyPr wrap="none"/>
          <a:lstStyle/>
          <a:p>
            <a:endParaRPr lang="en-IN"/>
          </a:p>
        </p:txBody>
      </p:sp>
      <p:sp>
        <p:nvSpPr>
          <p:cNvPr id="11292" name="Line 40"/>
          <p:cNvSpPr>
            <a:spLocks noChangeShapeType="1"/>
          </p:cNvSpPr>
          <p:nvPr/>
        </p:nvSpPr>
        <p:spPr bwMode="auto">
          <a:xfrm flipH="1">
            <a:off x="4267200" y="6019800"/>
            <a:ext cx="762000" cy="0"/>
          </a:xfrm>
          <a:prstGeom prst="line">
            <a:avLst/>
          </a:prstGeom>
          <a:noFill/>
          <a:ln w="38100">
            <a:solidFill>
              <a:srgbClr val="FFFF00"/>
            </a:solidFill>
            <a:round/>
            <a:headEnd/>
            <a:tailEnd type="triangle" w="med" len="med"/>
          </a:ln>
        </p:spPr>
        <p:txBody>
          <a:bodyPr wrap="none"/>
          <a:lstStyle/>
          <a:p>
            <a:endParaRPr lang="en-IN"/>
          </a:p>
        </p:txBody>
      </p:sp>
      <p:sp>
        <p:nvSpPr>
          <p:cNvPr id="11293" name="Line 41"/>
          <p:cNvSpPr>
            <a:spLocks noChangeShapeType="1"/>
          </p:cNvSpPr>
          <p:nvPr/>
        </p:nvSpPr>
        <p:spPr bwMode="auto">
          <a:xfrm flipH="1">
            <a:off x="4267200" y="6553200"/>
            <a:ext cx="762000" cy="0"/>
          </a:xfrm>
          <a:prstGeom prst="line">
            <a:avLst/>
          </a:prstGeom>
          <a:noFill/>
          <a:ln w="38100">
            <a:solidFill>
              <a:srgbClr val="FFFF00"/>
            </a:solidFill>
            <a:round/>
            <a:headEnd/>
            <a:tailEnd type="triangle" w="med" len="med"/>
          </a:ln>
        </p:spPr>
        <p:txBody>
          <a:bodyPr wrap="none"/>
          <a:lstStyle/>
          <a:p>
            <a:endParaRPr lang="en-IN"/>
          </a:p>
        </p:txBody>
      </p:sp>
      <p:sp>
        <p:nvSpPr>
          <p:cNvPr id="11294" name="Line 42"/>
          <p:cNvSpPr>
            <a:spLocks noChangeShapeType="1"/>
          </p:cNvSpPr>
          <p:nvPr/>
        </p:nvSpPr>
        <p:spPr bwMode="auto">
          <a:xfrm flipH="1">
            <a:off x="4267200" y="1066800"/>
            <a:ext cx="762000" cy="0"/>
          </a:xfrm>
          <a:prstGeom prst="line">
            <a:avLst/>
          </a:prstGeom>
          <a:noFill/>
          <a:ln w="38100">
            <a:solidFill>
              <a:srgbClr val="FFFF00"/>
            </a:solidFill>
            <a:round/>
            <a:headEnd/>
            <a:tailEnd type="triangle" w="med" len="med"/>
          </a:ln>
        </p:spPr>
        <p:txBody>
          <a:bodyPr wrap="none"/>
          <a:lstStyle/>
          <a:p>
            <a:endParaRPr lang="en-IN"/>
          </a:p>
        </p:txBody>
      </p:sp>
      <p:sp>
        <p:nvSpPr>
          <p:cNvPr id="11295" name="Line 43"/>
          <p:cNvSpPr>
            <a:spLocks noChangeShapeType="1"/>
          </p:cNvSpPr>
          <p:nvPr/>
        </p:nvSpPr>
        <p:spPr bwMode="auto">
          <a:xfrm flipH="1">
            <a:off x="4191000" y="1676400"/>
            <a:ext cx="762000" cy="0"/>
          </a:xfrm>
          <a:prstGeom prst="line">
            <a:avLst/>
          </a:prstGeom>
          <a:noFill/>
          <a:ln w="38100">
            <a:solidFill>
              <a:srgbClr val="FFFF00"/>
            </a:solidFill>
            <a:round/>
            <a:headEnd/>
            <a:tailEnd type="triangle" w="med" len="med"/>
          </a:ln>
        </p:spPr>
        <p:txBody>
          <a:bodyPr wrap="none"/>
          <a:lstStyle/>
          <a:p>
            <a:endParaRPr lang="en-IN"/>
          </a:p>
        </p:txBody>
      </p:sp>
      <p:sp>
        <p:nvSpPr>
          <p:cNvPr id="11296" name="Line 44"/>
          <p:cNvSpPr>
            <a:spLocks noChangeShapeType="1"/>
          </p:cNvSpPr>
          <p:nvPr/>
        </p:nvSpPr>
        <p:spPr bwMode="auto">
          <a:xfrm flipH="1">
            <a:off x="4191000" y="2895600"/>
            <a:ext cx="762000" cy="0"/>
          </a:xfrm>
          <a:prstGeom prst="line">
            <a:avLst/>
          </a:prstGeom>
          <a:noFill/>
          <a:ln w="38100">
            <a:solidFill>
              <a:srgbClr val="FFFF00"/>
            </a:solidFill>
            <a:round/>
            <a:headEnd/>
            <a:tailEnd type="triangle" w="med" len="med"/>
          </a:ln>
        </p:spPr>
        <p:txBody>
          <a:bodyPr wrap="none"/>
          <a:lstStyle/>
          <a:p>
            <a:endParaRPr lang="en-IN"/>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0" y="0"/>
            <a:ext cx="9144000" cy="6858000"/>
          </a:xfrm>
          <a:prstGeom prst="rect">
            <a:avLst/>
          </a:prstGeom>
          <a:solidFill>
            <a:schemeClr val="tx1"/>
          </a:solidFill>
          <a:ln w="38100">
            <a:noFill/>
            <a:miter lim="800000"/>
            <a:headEnd/>
            <a:tailEnd/>
          </a:ln>
        </p:spPr>
        <p:txBody>
          <a:bodyPr wrap="none" anchor="ctr"/>
          <a:lstStyle/>
          <a:p>
            <a:endParaRPr lang="en-US"/>
          </a:p>
        </p:txBody>
      </p:sp>
      <p:sp>
        <p:nvSpPr>
          <p:cNvPr id="12291" name="Text Box 3"/>
          <p:cNvSpPr txBox="1">
            <a:spLocks noChangeArrowheads="1"/>
          </p:cNvSpPr>
          <p:nvPr/>
        </p:nvSpPr>
        <p:spPr bwMode="auto">
          <a:xfrm>
            <a:off x="304800" y="228600"/>
            <a:ext cx="8610600" cy="617538"/>
          </a:xfrm>
          <a:prstGeom prst="rect">
            <a:avLst/>
          </a:prstGeom>
          <a:gradFill rotWithShape="0">
            <a:gsLst>
              <a:gs pos="0">
                <a:srgbClr val="66FFFF"/>
              </a:gs>
              <a:gs pos="100000">
                <a:srgbClr val="FFCC00"/>
              </a:gs>
            </a:gsLst>
            <a:path path="shape">
              <a:fillToRect l="50000" t="50000" r="50000" b="50000"/>
            </a:path>
          </a:gradFill>
          <a:ln w="38100">
            <a:solidFill>
              <a:srgbClr val="FFFF00"/>
            </a:solidFill>
            <a:miter lim="800000"/>
            <a:headEnd/>
            <a:tailEnd/>
          </a:ln>
        </p:spPr>
        <p:txBody>
          <a:bodyPr>
            <a:spAutoFit/>
          </a:bodyPr>
          <a:lstStyle/>
          <a:p>
            <a:pPr algn="ctr">
              <a:spcBef>
                <a:spcPct val="50000"/>
              </a:spcBef>
            </a:pPr>
            <a:r>
              <a:rPr lang="en-US" sz="3200" b="1">
                <a:solidFill>
                  <a:srgbClr val="000099"/>
                </a:solidFill>
              </a:rPr>
              <a:t>Bacterial Diseases</a:t>
            </a:r>
          </a:p>
        </p:txBody>
      </p:sp>
      <p:sp>
        <p:nvSpPr>
          <p:cNvPr id="12292" name="Text Box 4"/>
          <p:cNvSpPr txBox="1">
            <a:spLocks noChangeArrowheads="1"/>
          </p:cNvSpPr>
          <p:nvPr/>
        </p:nvSpPr>
        <p:spPr bwMode="auto">
          <a:xfrm>
            <a:off x="228600" y="1104900"/>
            <a:ext cx="4038600" cy="495300"/>
          </a:xfrm>
          <a:prstGeom prst="rect">
            <a:avLst/>
          </a:prstGeom>
          <a:gradFill rotWithShape="0">
            <a:gsLst>
              <a:gs pos="0">
                <a:srgbClr val="CCECFF"/>
              </a:gs>
              <a:gs pos="100000">
                <a:srgbClr val="FFCC00"/>
              </a:gs>
            </a:gsLst>
            <a:lin ang="0" scaled="1"/>
          </a:gradFill>
          <a:ln w="38100">
            <a:solidFill>
              <a:srgbClr val="FFFF00"/>
            </a:solidFill>
            <a:miter lim="800000"/>
            <a:headEnd/>
            <a:tailEnd/>
          </a:ln>
        </p:spPr>
        <p:txBody>
          <a:bodyPr>
            <a:spAutoFit/>
          </a:bodyPr>
          <a:lstStyle/>
          <a:p>
            <a:pPr>
              <a:spcBef>
                <a:spcPct val="50000"/>
              </a:spcBef>
            </a:pPr>
            <a:r>
              <a:rPr lang="en-US" b="1">
                <a:solidFill>
                  <a:srgbClr val="CC3300"/>
                </a:solidFill>
              </a:rPr>
              <a:t>Leaf Scald</a:t>
            </a:r>
          </a:p>
        </p:txBody>
      </p:sp>
      <p:sp>
        <p:nvSpPr>
          <p:cNvPr id="12293" name="Text Box 5"/>
          <p:cNvSpPr txBox="1">
            <a:spLocks noChangeArrowheads="1"/>
          </p:cNvSpPr>
          <p:nvPr/>
        </p:nvSpPr>
        <p:spPr bwMode="auto">
          <a:xfrm>
            <a:off x="5029200" y="1104900"/>
            <a:ext cx="3886200" cy="495300"/>
          </a:xfrm>
          <a:prstGeom prst="rect">
            <a:avLst/>
          </a:prstGeom>
          <a:gradFill rotWithShape="0">
            <a:gsLst>
              <a:gs pos="0">
                <a:srgbClr val="FFCC00"/>
              </a:gs>
              <a:gs pos="100000">
                <a:srgbClr val="CCECFF"/>
              </a:gs>
            </a:gsLst>
            <a:lin ang="0" scaled="1"/>
          </a:gradFill>
          <a:ln w="38100">
            <a:solidFill>
              <a:srgbClr val="FFFF00"/>
            </a:solidFill>
            <a:miter lim="800000"/>
            <a:headEnd/>
            <a:tailEnd/>
          </a:ln>
        </p:spPr>
        <p:txBody>
          <a:bodyPr>
            <a:spAutoFit/>
          </a:bodyPr>
          <a:lstStyle/>
          <a:p>
            <a:pPr>
              <a:spcBef>
                <a:spcPct val="50000"/>
              </a:spcBef>
            </a:pPr>
            <a:r>
              <a:rPr lang="en-US" b="1" i="1">
                <a:solidFill>
                  <a:schemeClr val="tx2"/>
                </a:solidFill>
              </a:rPr>
              <a:t>Xanthomonas albilinians</a:t>
            </a:r>
          </a:p>
        </p:txBody>
      </p:sp>
      <p:sp>
        <p:nvSpPr>
          <p:cNvPr id="12294" name="Text Box 6"/>
          <p:cNvSpPr txBox="1">
            <a:spLocks noChangeArrowheads="1"/>
          </p:cNvSpPr>
          <p:nvPr/>
        </p:nvSpPr>
        <p:spPr bwMode="auto">
          <a:xfrm>
            <a:off x="228600" y="1714500"/>
            <a:ext cx="4038600" cy="495300"/>
          </a:xfrm>
          <a:prstGeom prst="rect">
            <a:avLst/>
          </a:prstGeom>
          <a:gradFill rotWithShape="0">
            <a:gsLst>
              <a:gs pos="0">
                <a:srgbClr val="CCECFF"/>
              </a:gs>
              <a:gs pos="100000">
                <a:srgbClr val="FFCC00"/>
              </a:gs>
            </a:gsLst>
            <a:lin ang="0" scaled="1"/>
          </a:gradFill>
          <a:ln w="38100">
            <a:solidFill>
              <a:srgbClr val="FFFF00"/>
            </a:solidFill>
            <a:miter lim="800000"/>
            <a:headEnd/>
            <a:tailEnd/>
          </a:ln>
        </p:spPr>
        <p:txBody>
          <a:bodyPr>
            <a:spAutoFit/>
          </a:bodyPr>
          <a:lstStyle/>
          <a:p>
            <a:pPr>
              <a:spcBef>
                <a:spcPct val="50000"/>
              </a:spcBef>
            </a:pPr>
            <a:r>
              <a:rPr lang="en-US" b="1">
                <a:solidFill>
                  <a:srgbClr val="CC3300"/>
                </a:solidFill>
              </a:rPr>
              <a:t>Ratoon Stunting </a:t>
            </a:r>
          </a:p>
        </p:txBody>
      </p:sp>
      <p:sp>
        <p:nvSpPr>
          <p:cNvPr id="12295" name="Text Box 7"/>
          <p:cNvSpPr txBox="1">
            <a:spLocks noChangeArrowheads="1"/>
          </p:cNvSpPr>
          <p:nvPr/>
        </p:nvSpPr>
        <p:spPr bwMode="auto">
          <a:xfrm>
            <a:off x="5029200" y="1714500"/>
            <a:ext cx="3886200" cy="495300"/>
          </a:xfrm>
          <a:prstGeom prst="rect">
            <a:avLst/>
          </a:prstGeom>
          <a:gradFill rotWithShape="0">
            <a:gsLst>
              <a:gs pos="0">
                <a:srgbClr val="FFCC00"/>
              </a:gs>
              <a:gs pos="100000">
                <a:srgbClr val="CCECFF"/>
              </a:gs>
            </a:gsLst>
            <a:lin ang="0" scaled="1"/>
          </a:gradFill>
          <a:ln w="38100">
            <a:solidFill>
              <a:srgbClr val="FFFF00"/>
            </a:solidFill>
            <a:miter lim="800000"/>
            <a:headEnd/>
            <a:tailEnd/>
          </a:ln>
        </p:spPr>
        <p:txBody>
          <a:bodyPr>
            <a:spAutoFit/>
          </a:bodyPr>
          <a:lstStyle/>
          <a:p>
            <a:pPr>
              <a:spcBef>
                <a:spcPct val="50000"/>
              </a:spcBef>
            </a:pPr>
            <a:r>
              <a:rPr lang="en-US" b="1" i="1">
                <a:solidFill>
                  <a:schemeClr val="tx2"/>
                </a:solidFill>
              </a:rPr>
              <a:t>Leifsonia xyli</a:t>
            </a:r>
            <a:r>
              <a:rPr lang="en-US" b="1">
                <a:solidFill>
                  <a:schemeClr val="tx2"/>
                </a:solidFill>
              </a:rPr>
              <a:t> sub sp. x</a:t>
            </a:r>
            <a:r>
              <a:rPr lang="en-US" b="1" i="1">
                <a:solidFill>
                  <a:schemeClr val="tx2"/>
                </a:solidFill>
              </a:rPr>
              <a:t>yli</a:t>
            </a:r>
          </a:p>
        </p:txBody>
      </p:sp>
      <p:sp>
        <p:nvSpPr>
          <p:cNvPr id="12296" name="Text Box 15"/>
          <p:cNvSpPr txBox="1">
            <a:spLocks noChangeArrowheads="1"/>
          </p:cNvSpPr>
          <p:nvPr/>
        </p:nvSpPr>
        <p:spPr bwMode="auto">
          <a:xfrm>
            <a:off x="228600" y="2286000"/>
            <a:ext cx="4038600" cy="495300"/>
          </a:xfrm>
          <a:prstGeom prst="rect">
            <a:avLst/>
          </a:prstGeom>
          <a:gradFill rotWithShape="0">
            <a:gsLst>
              <a:gs pos="0">
                <a:srgbClr val="CCECFF"/>
              </a:gs>
              <a:gs pos="100000">
                <a:srgbClr val="FFCC00"/>
              </a:gs>
            </a:gsLst>
            <a:lin ang="0" scaled="1"/>
          </a:gradFill>
          <a:ln w="38100">
            <a:solidFill>
              <a:srgbClr val="FFFF00"/>
            </a:solidFill>
            <a:miter lim="800000"/>
            <a:headEnd/>
            <a:tailEnd/>
          </a:ln>
        </p:spPr>
        <p:txBody>
          <a:bodyPr>
            <a:spAutoFit/>
          </a:bodyPr>
          <a:lstStyle/>
          <a:p>
            <a:pPr>
              <a:spcBef>
                <a:spcPct val="50000"/>
              </a:spcBef>
            </a:pPr>
            <a:r>
              <a:rPr lang="en-US" b="1">
                <a:solidFill>
                  <a:srgbClr val="CC3300"/>
                </a:solidFill>
              </a:rPr>
              <a:t>Red stripe </a:t>
            </a:r>
          </a:p>
        </p:txBody>
      </p:sp>
      <p:sp>
        <p:nvSpPr>
          <p:cNvPr id="12297" name="Text Box 17"/>
          <p:cNvSpPr txBox="1">
            <a:spLocks noChangeArrowheads="1"/>
          </p:cNvSpPr>
          <p:nvPr/>
        </p:nvSpPr>
        <p:spPr bwMode="auto">
          <a:xfrm>
            <a:off x="5029200" y="2324100"/>
            <a:ext cx="3886200" cy="495300"/>
          </a:xfrm>
          <a:prstGeom prst="rect">
            <a:avLst/>
          </a:prstGeom>
          <a:gradFill rotWithShape="0">
            <a:gsLst>
              <a:gs pos="0">
                <a:srgbClr val="FFCC00"/>
              </a:gs>
              <a:gs pos="100000">
                <a:srgbClr val="CCECFF"/>
              </a:gs>
            </a:gsLst>
            <a:lin ang="0" scaled="1"/>
          </a:gradFill>
          <a:ln w="38100">
            <a:solidFill>
              <a:srgbClr val="FFFF00"/>
            </a:solidFill>
            <a:miter lim="800000"/>
            <a:headEnd/>
            <a:tailEnd/>
          </a:ln>
        </p:spPr>
        <p:txBody>
          <a:bodyPr>
            <a:spAutoFit/>
          </a:bodyPr>
          <a:lstStyle/>
          <a:p>
            <a:pPr>
              <a:spcBef>
                <a:spcPct val="50000"/>
              </a:spcBef>
            </a:pPr>
            <a:r>
              <a:rPr lang="en-US" b="1" i="1">
                <a:solidFill>
                  <a:schemeClr val="tx2"/>
                </a:solidFill>
              </a:rPr>
              <a:t>Pseudomonas rubrilineans</a:t>
            </a:r>
          </a:p>
        </p:txBody>
      </p:sp>
      <p:sp>
        <p:nvSpPr>
          <p:cNvPr id="12298" name="Line 25"/>
          <p:cNvSpPr>
            <a:spLocks noChangeShapeType="1"/>
          </p:cNvSpPr>
          <p:nvPr/>
        </p:nvSpPr>
        <p:spPr bwMode="auto">
          <a:xfrm flipH="1">
            <a:off x="4267200" y="2514600"/>
            <a:ext cx="762000" cy="0"/>
          </a:xfrm>
          <a:prstGeom prst="line">
            <a:avLst/>
          </a:prstGeom>
          <a:noFill/>
          <a:ln w="38100">
            <a:solidFill>
              <a:srgbClr val="FFFF00"/>
            </a:solidFill>
            <a:round/>
            <a:headEnd/>
            <a:tailEnd type="triangle" w="med" len="med"/>
          </a:ln>
        </p:spPr>
        <p:txBody>
          <a:bodyPr wrap="none"/>
          <a:lstStyle/>
          <a:p>
            <a:endParaRPr lang="en-IN"/>
          </a:p>
        </p:txBody>
      </p:sp>
      <p:sp>
        <p:nvSpPr>
          <p:cNvPr id="12299" name="Line 30"/>
          <p:cNvSpPr>
            <a:spLocks noChangeShapeType="1"/>
          </p:cNvSpPr>
          <p:nvPr/>
        </p:nvSpPr>
        <p:spPr bwMode="auto">
          <a:xfrm flipH="1">
            <a:off x="4267200" y="1295400"/>
            <a:ext cx="762000" cy="0"/>
          </a:xfrm>
          <a:prstGeom prst="line">
            <a:avLst/>
          </a:prstGeom>
          <a:noFill/>
          <a:ln w="38100">
            <a:solidFill>
              <a:srgbClr val="FFFF00"/>
            </a:solidFill>
            <a:round/>
            <a:headEnd/>
            <a:tailEnd type="triangle" w="med" len="med"/>
          </a:ln>
        </p:spPr>
        <p:txBody>
          <a:bodyPr wrap="none"/>
          <a:lstStyle/>
          <a:p>
            <a:endParaRPr lang="en-IN"/>
          </a:p>
        </p:txBody>
      </p:sp>
      <p:sp>
        <p:nvSpPr>
          <p:cNvPr id="12300" name="Line 31"/>
          <p:cNvSpPr>
            <a:spLocks noChangeShapeType="1"/>
          </p:cNvSpPr>
          <p:nvPr/>
        </p:nvSpPr>
        <p:spPr bwMode="auto">
          <a:xfrm flipH="1">
            <a:off x="4191000" y="1905000"/>
            <a:ext cx="762000" cy="0"/>
          </a:xfrm>
          <a:prstGeom prst="line">
            <a:avLst/>
          </a:prstGeom>
          <a:noFill/>
          <a:ln w="38100">
            <a:solidFill>
              <a:srgbClr val="FFFF00"/>
            </a:solidFill>
            <a:round/>
            <a:headEnd/>
            <a:tailEnd type="triangle" w="med" len="med"/>
          </a:ln>
        </p:spPr>
        <p:txBody>
          <a:bodyPr wrap="none"/>
          <a:lstStyle/>
          <a:p>
            <a:endParaRPr lang="en-IN"/>
          </a:p>
        </p:txBody>
      </p:sp>
      <p:sp>
        <p:nvSpPr>
          <p:cNvPr id="12301" name="Text Box 34"/>
          <p:cNvSpPr txBox="1">
            <a:spLocks noChangeArrowheads="1"/>
          </p:cNvSpPr>
          <p:nvPr/>
        </p:nvSpPr>
        <p:spPr bwMode="auto">
          <a:xfrm>
            <a:off x="304800" y="3200400"/>
            <a:ext cx="8610600" cy="617538"/>
          </a:xfrm>
          <a:prstGeom prst="rect">
            <a:avLst/>
          </a:prstGeom>
          <a:gradFill rotWithShape="0">
            <a:gsLst>
              <a:gs pos="0">
                <a:srgbClr val="66FFFF"/>
              </a:gs>
              <a:gs pos="100000">
                <a:srgbClr val="FFCC00"/>
              </a:gs>
            </a:gsLst>
            <a:path path="shape">
              <a:fillToRect l="50000" t="50000" r="50000" b="50000"/>
            </a:path>
          </a:gradFill>
          <a:ln w="38100">
            <a:solidFill>
              <a:srgbClr val="FFFF00"/>
            </a:solidFill>
            <a:miter lim="800000"/>
            <a:headEnd/>
            <a:tailEnd/>
          </a:ln>
        </p:spPr>
        <p:txBody>
          <a:bodyPr>
            <a:spAutoFit/>
          </a:bodyPr>
          <a:lstStyle/>
          <a:p>
            <a:pPr algn="ctr">
              <a:spcBef>
                <a:spcPct val="50000"/>
              </a:spcBef>
            </a:pPr>
            <a:r>
              <a:rPr lang="en-US" sz="3200" b="1"/>
              <a:t>Viral diseases</a:t>
            </a:r>
          </a:p>
        </p:txBody>
      </p:sp>
      <p:sp>
        <p:nvSpPr>
          <p:cNvPr id="12302" name="Text Box 35"/>
          <p:cNvSpPr txBox="1">
            <a:spLocks noChangeArrowheads="1"/>
          </p:cNvSpPr>
          <p:nvPr/>
        </p:nvSpPr>
        <p:spPr bwMode="auto">
          <a:xfrm>
            <a:off x="1752600" y="3924300"/>
            <a:ext cx="5715000" cy="461963"/>
          </a:xfrm>
          <a:prstGeom prst="rect">
            <a:avLst/>
          </a:prstGeom>
          <a:gradFill rotWithShape="0">
            <a:gsLst>
              <a:gs pos="0">
                <a:srgbClr val="CCECFF"/>
              </a:gs>
              <a:gs pos="100000">
                <a:srgbClr val="FFCC00"/>
              </a:gs>
            </a:gsLst>
            <a:lin ang="0" scaled="1"/>
          </a:gradFill>
          <a:ln w="38100">
            <a:solidFill>
              <a:srgbClr val="FFFF00"/>
            </a:solidFill>
            <a:miter lim="800000"/>
            <a:headEnd/>
            <a:tailEnd/>
          </a:ln>
        </p:spPr>
        <p:txBody>
          <a:bodyPr>
            <a:spAutoFit/>
          </a:bodyPr>
          <a:lstStyle/>
          <a:p>
            <a:pPr algn="ctr">
              <a:spcBef>
                <a:spcPct val="50000"/>
              </a:spcBef>
            </a:pPr>
            <a:r>
              <a:rPr lang="en-US" b="1"/>
              <a:t>Sugarcane mosaic virus disease (SMD)</a:t>
            </a:r>
          </a:p>
        </p:txBody>
      </p:sp>
      <p:sp>
        <p:nvSpPr>
          <p:cNvPr id="12303" name="Text Box 37"/>
          <p:cNvSpPr txBox="1">
            <a:spLocks noChangeArrowheads="1"/>
          </p:cNvSpPr>
          <p:nvPr/>
        </p:nvSpPr>
        <p:spPr bwMode="auto">
          <a:xfrm>
            <a:off x="1752600" y="4533900"/>
            <a:ext cx="5715000" cy="461963"/>
          </a:xfrm>
          <a:prstGeom prst="rect">
            <a:avLst/>
          </a:prstGeom>
          <a:gradFill rotWithShape="0">
            <a:gsLst>
              <a:gs pos="0">
                <a:srgbClr val="CCECFF"/>
              </a:gs>
              <a:gs pos="100000">
                <a:srgbClr val="FFCC00"/>
              </a:gs>
            </a:gsLst>
            <a:lin ang="0" scaled="1"/>
          </a:gradFill>
          <a:ln w="38100">
            <a:solidFill>
              <a:srgbClr val="FFFF00"/>
            </a:solidFill>
            <a:miter lim="800000"/>
            <a:headEnd/>
            <a:tailEnd/>
          </a:ln>
        </p:spPr>
        <p:txBody>
          <a:bodyPr>
            <a:spAutoFit/>
          </a:bodyPr>
          <a:lstStyle/>
          <a:p>
            <a:pPr algn="ctr">
              <a:spcBef>
                <a:spcPct val="50000"/>
              </a:spcBef>
            </a:pPr>
            <a:r>
              <a:rPr lang="en-US" b="1"/>
              <a:t>Sugarcane yellow leaf disease (YLD)</a:t>
            </a:r>
          </a:p>
        </p:txBody>
      </p:sp>
      <p:sp>
        <p:nvSpPr>
          <p:cNvPr id="12304" name="Text Box 44"/>
          <p:cNvSpPr txBox="1">
            <a:spLocks noChangeArrowheads="1"/>
          </p:cNvSpPr>
          <p:nvPr/>
        </p:nvSpPr>
        <p:spPr bwMode="auto">
          <a:xfrm>
            <a:off x="304800" y="5181600"/>
            <a:ext cx="8610600" cy="617538"/>
          </a:xfrm>
          <a:prstGeom prst="rect">
            <a:avLst/>
          </a:prstGeom>
          <a:gradFill rotWithShape="0">
            <a:gsLst>
              <a:gs pos="0">
                <a:srgbClr val="66FFFF"/>
              </a:gs>
              <a:gs pos="100000">
                <a:srgbClr val="FFCC00"/>
              </a:gs>
            </a:gsLst>
            <a:path path="shape">
              <a:fillToRect l="50000" t="50000" r="50000" b="50000"/>
            </a:path>
          </a:gradFill>
          <a:ln w="38100">
            <a:solidFill>
              <a:srgbClr val="FFFF00"/>
            </a:solidFill>
            <a:miter lim="800000"/>
            <a:headEnd/>
            <a:tailEnd/>
          </a:ln>
        </p:spPr>
        <p:txBody>
          <a:bodyPr>
            <a:spAutoFit/>
          </a:bodyPr>
          <a:lstStyle/>
          <a:p>
            <a:pPr algn="ctr">
              <a:spcBef>
                <a:spcPct val="50000"/>
              </a:spcBef>
            </a:pPr>
            <a:r>
              <a:rPr lang="en-US" sz="3200" b="1"/>
              <a:t>Phytoplasmal disease</a:t>
            </a:r>
          </a:p>
        </p:txBody>
      </p:sp>
      <p:sp>
        <p:nvSpPr>
          <p:cNvPr id="12305" name="Text Box 45"/>
          <p:cNvSpPr txBox="1">
            <a:spLocks noChangeArrowheads="1"/>
          </p:cNvSpPr>
          <p:nvPr/>
        </p:nvSpPr>
        <p:spPr bwMode="auto">
          <a:xfrm>
            <a:off x="1752600" y="6057900"/>
            <a:ext cx="5715000" cy="495300"/>
          </a:xfrm>
          <a:prstGeom prst="rect">
            <a:avLst/>
          </a:prstGeom>
          <a:gradFill rotWithShape="0">
            <a:gsLst>
              <a:gs pos="0">
                <a:srgbClr val="CCECFF"/>
              </a:gs>
              <a:gs pos="100000">
                <a:srgbClr val="FFCC00"/>
              </a:gs>
            </a:gsLst>
            <a:lin ang="0" scaled="1"/>
          </a:gradFill>
          <a:ln w="38100">
            <a:solidFill>
              <a:srgbClr val="FFFF00"/>
            </a:solidFill>
            <a:miter lim="800000"/>
            <a:headEnd/>
            <a:tailEnd/>
          </a:ln>
        </p:spPr>
        <p:txBody>
          <a:bodyPr>
            <a:spAutoFit/>
          </a:bodyPr>
          <a:lstStyle/>
          <a:p>
            <a:pPr algn="ctr">
              <a:spcBef>
                <a:spcPct val="50000"/>
              </a:spcBef>
            </a:pPr>
            <a:r>
              <a:rPr lang="en-US" b="1"/>
              <a:t>Grassy shoot disease (GSD)</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6"/>
          <p:cNvSpPr>
            <a:spLocks noChangeArrowheads="1"/>
          </p:cNvSpPr>
          <p:nvPr/>
        </p:nvSpPr>
        <p:spPr bwMode="auto">
          <a:xfrm>
            <a:off x="0" y="0"/>
            <a:ext cx="9144000" cy="6858000"/>
          </a:xfrm>
          <a:prstGeom prst="rect">
            <a:avLst/>
          </a:prstGeom>
          <a:solidFill>
            <a:schemeClr val="tx1"/>
          </a:solidFill>
          <a:ln w="9525">
            <a:noFill/>
            <a:miter lim="800000"/>
            <a:headEnd/>
            <a:tailEnd/>
          </a:ln>
        </p:spPr>
        <p:txBody>
          <a:bodyPr wrap="none" anchor="ctr"/>
          <a:lstStyle/>
          <a:p>
            <a:endParaRPr lang="en-US"/>
          </a:p>
        </p:txBody>
      </p:sp>
      <p:sp>
        <p:nvSpPr>
          <p:cNvPr id="13315" name="Text Box 7"/>
          <p:cNvSpPr txBox="1">
            <a:spLocks noChangeArrowheads="1"/>
          </p:cNvSpPr>
          <p:nvPr/>
        </p:nvSpPr>
        <p:spPr bwMode="auto">
          <a:xfrm>
            <a:off x="1371600" y="990600"/>
            <a:ext cx="7010400" cy="466725"/>
          </a:xfrm>
          <a:prstGeom prst="rect">
            <a:avLst/>
          </a:prstGeom>
          <a:noFill/>
          <a:ln w="9525">
            <a:solidFill>
              <a:srgbClr val="FFFF00"/>
            </a:solidFill>
            <a:miter lim="800000"/>
            <a:headEnd/>
            <a:tailEnd/>
          </a:ln>
        </p:spPr>
        <p:txBody>
          <a:bodyPr>
            <a:spAutoFit/>
          </a:bodyPr>
          <a:lstStyle/>
          <a:p>
            <a:pPr>
              <a:spcBef>
                <a:spcPct val="50000"/>
              </a:spcBef>
            </a:pPr>
            <a:endParaRPr lang="en-US"/>
          </a:p>
        </p:txBody>
      </p:sp>
      <p:sp>
        <p:nvSpPr>
          <p:cNvPr id="13316" name="Text Box 8"/>
          <p:cNvSpPr txBox="1">
            <a:spLocks noChangeArrowheads="1"/>
          </p:cNvSpPr>
          <p:nvPr/>
        </p:nvSpPr>
        <p:spPr bwMode="auto">
          <a:xfrm>
            <a:off x="0" y="914400"/>
            <a:ext cx="9144000" cy="3154363"/>
          </a:xfrm>
          <a:prstGeom prst="rect">
            <a:avLst/>
          </a:prstGeom>
          <a:solidFill>
            <a:srgbClr val="000099"/>
          </a:solidFill>
          <a:ln w="9525">
            <a:solidFill>
              <a:srgbClr val="FFFF00"/>
            </a:solidFill>
            <a:miter lim="800000"/>
            <a:headEnd/>
            <a:tailEnd/>
          </a:ln>
        </p:spPr>
        <p:txBody>
          <a:bodyPr>
            <a:spAutoFit/>
          </a:bodyPr>
          <a:lstStyle/>
          <a:p>
            <a:pPr marL="2000250" indent="-514350">
              <a:spcBef>
                <a:spcPct val="50000"/>
              </a:spcBef>
            </a:pPr>
            <a:r>
              <a:rPr lang="en-US" sz="3200" b="1" dirty="0">
                <a:solidFill>
                  <a:srgbClr val="FFFF00"/>
                </a:solidFill>
              </a:rPr>
              <a:t>Growers</a:t>
            </a:r>
            <a:r>
              <a:rPr lang="en-US" sz="3200" b="1" dirty="0">
                <a:solidFill>
                  <a:srgbClr val="66FF33"/>
                </a:solidFill>
              </a:rPr>
              <a:t> </a:t>
            </a:r>
          </a:p>
          <a:p>
            <a:pPr marL="2000250" indent="-514350">
              <a:spcBef>
                <a:spcPct val="50000"/>
              </a:spcBef>
              <a:buFontTx/>
              <a:buAutoNum type="romanLcParenR"/>
            </a:pPr>
            <a:r>
              <a:rPr lang="en-US" sz="2800" b="1" dirty="0">
                <a:solidFill>
                  <a:schemeClr val="bg1"/>
                </a:solidFill>
              </a:rPr>
              <a:t>Reduction in no. of </a:t>
            </a:r>
            <a:r>
              <a:rPr lang="en-US" sz="2800" b="1" dirty="0" err="1">
                <a:solidFill>
                  <a:schemeClr val="bg1"/>
                </a:solidFill>
              </a:rPr>
              <a:t>millable</a:t>
            </a:r>
            <a:r>
              <a:rPr lang="en-US" sz="2800" b="1" dirty="0">
                <a:solidFill>
                  <a:schemeClr val="bg1"/>
                </a:solidFill>
              </a:rPr>
              <a:t> canes </a:t>
            </a:r>
          </a:p>
          <a:p>
            <a:pPr marL="2000250" indent="-514350">
              <a:spcBef>
                <a:spcPct val="50000"/>
              </a:spcBef>
              <a:buFontTx/>
              <a:buAutoNum type="romanLcParenR"/>
            </a:pPr>
            <a:r>
              <a:rPr lang="en-US" sz="2800" b="1" dirty="0">
                <a:solidFill>
                  <a:schemeClr val="bg1"/>
                </a:solidFill>
              </a:rPr>
              <a:t>Reduction in cane yield </a:t>
            </a:r>
          </a:p>
          <a:p>
            <a:pPr marL="2000250" indent="-514350">
              <a:spcBef>
                <a:spcPct val="50000"/>
              </a:spcBef>
              <a:buFontTx/>
              <a:buAutoNum type="romanLcParenR"/>
            </a:pPr>
            <a:r>
              <a:rPr lang="en-US" sz="2800" b="1" dirty="0">
                <a:solidFill>
                  <a:schemeClr val="bg1"/>
                </a:solidFill>
              </a:rPr>
              <a:t>Poor quality seed </a:t>
            </a:r>
          </a:p>
          <a:p>
            <a:pPr marL="2000250" indent="-514350">
              <a:spcBef>
                <a:spcPct val="50000"/>
              </a:spcBef>
              <a:buFontTx/>
              <a:buAutoNum type="romanLcParenR"/>
            </a:pPr>
            <a:r>
              <a:rPr lang="en-US" sz="2800" b="1" dirty="0">
                <a:solidFill>
                  <a:schemeClr val="bg1"/>
                </a:solidFill>
              </a:rPr>
              <a:t>Poor ratoon stand </a:t>
            </a:r>
            <a:endParaRPr lang="en-GB" sz="2800" b="1" dirty="0">
              <a:solidFill>
                <a:schemeClr val="bg1"/>
              </a:solidFill>
            </a:endParaRPr>
          </a:p>
        </p:txBody>
      </p:sp>
      <p:sp>
        <p:nvSpPr>
          <p:cNvPr id="13317" name="Text Box 9"/>
          <p:cNvSpPr txBox="1">
            <a:spLocks noChangeArrowheads="1"/>
          </p:cNvSpPr>
          <p:nvPr/>
        </p:nvSpPr>
        <p:spPr bwMode="auto">
          <a:xfrm>
            <a:off x="0" y="4191000"/>
            <a:ext cx="9144000" cy="2513013"/>
          </a:xfrm>
          <a:prstGeom prst="rect">
            <a:avLst/>
          </a:prstGeom>
          <a:solidFill>
            <a:srgbClr val="000099"/>
          </a:solidFill>
          <a:ln w="9525">
            <a:solidFill>
              <a:srgbClr val="FFFF00"/>
            </a:solidFill>
            <a:miter lim="800000"/>
            <a:headEnd/>
            <a:tailEnd/>
          </a:ln>
        </p:spPr>
        <p:txBody>
          <a:bodyPr>
            <a:spAutoFit/>
          </a:bodyPr>
          <a:lstStyle/>
          <a:p>
            <a:pPr marL="2000250" indent="-495300">
              <a:spcBef>
                <a:spcPct val="50000"/>
              </a:spcBef>
            </a:pPr>
            <a:r>
              <a:rPr lang="en-US" sz="3200" b="1">
                <a:solidFill>
                  <a:srgbClr val="FFFF00"/>
                </a:solidFill>
              </a:rPr>
              <a:t>Millers</a:t>
            </a:r>
            <a:r>
              <a:rPr lang="en-US" sz="3200" b="1">
                <a:solidFill>
                  <a:srgbClr val="66FF33"/>
                </a:solidFill>
              </a:rPr>
              <a:t> </a:t>
            </a:r>
          </a:p>
          <a:p>
            <a:pPr marL="2000250" indent="-495300">
              <a:spcBef>
                <a:spcPct val="50000"/>
              </a:spcBef>
              <a:buFontTx/>
              <a:buAutoNum type="romanLcParenR"/>
            </a:pPr>
            <a:r>
              <a:rPr lang="en-US" sz="2800" b="1">
                <a:solidFill>
                  <a:schemeClr val="bg1"/>
                </a:solidFill>
              </a:rPr>
              <a:t>Poor juice extractability </a:t>
            </a:r>
          </a:p>
          <a:p>
            <a:pPr marL="2000250" indent="-495300">
              <a:spcBef>
                <a:spcPct val="50000"/>
              </a:spcBef>
              <a:buFontTx/>
              <a:buAutoNum type="romanLcParenR"/>
            </a:pPr>
            <a:r>
              <a:rPr lang="en-US" sz="2800" b="1">
                <a:solidFill>
                  <a:schemeClr val="bg1"/>
                </a:solidFill>
              </a:rPr>
              <a:t>More reducing sugars </a:t>
            </a:r>
          </a:p>
          <a:p>
            <a:pPr marL="2000250" indent="-495300">
              <a:spcBef>
                <a:spcPct val="50000"/>
              </a:spcBef>
              <a:buFontTx/>
              <a:buAutoNum type="romanLcParenR"/>
            </a:pPr>
            <a:r>
              <a:rPr lang="en-US" sz="2800" b="1">
                <a:solidFill>
                  <a:schemeClr val="bg1"/>
                </a:solidFill>
              </a:rPr>
              <a:t>Reduction in sugar recovery </a:t>
            </a:r>
            <a:endParaRPr lang="en-GB" sz="2800" b="1">
              <a:solidFill>
                <a:schemeClr val="bg1"/>
              </a:solidFill>
            </a:endParaRPr>
          </a:p>
        </p:txBody>
      </p:sp>
      <p:sp>
        <p:nvSpPr>
          <p:cNvPr id="13318" name="Text Box 10"/>
          <p:cNvSpPr txBox="1">
            <a:spLocks noChangeArrowheads="1"/>
          </p:cNvSpPr>
          <p:nvPr/>
        </p:nvSpPr>
        <p:spPr bwMode="auto">
          <a:xfrm>
            <a:off x="0" y="76200"/>
            <a:ext cx="9144000" cy="711200"/>
          </a:xfrm>
          <a:prstGeom prst="rect">
            <a:avLst/>
          </a:prstGeom>
          <a:noFill/>
          <a:ln w="9525">
            <a:solidFill>
              <a:srgbClr val="FFFF00"/>
            </a:solidFill>
            <a:miter lim="800000"/>
            <a:headEnd/>
            <a:tailEnd/>
          </a:ln>
        </p:spPr>
        <p:txBody>
          <a:bodyPr>
            <a:spAutoFit/>
          </a:bodyPr>
          <a:lstStyle/>
          <a:p>
            <a:pPr algn="ctr">
              <a:spcBef>
                <a:spcPct val="50000"/>
              </a:spcBef>
            </a:pPr>
            <a:r>
              <a:rPr lang="en-US" sz="4000" b="1">
                <a:solidFill>
                  <a:srgbClr val="00B0F0"/>
                </a:solidFill>
              </a:rPr>
              <a:t>Losses from sugarcane diseases</a:t>
            </a:r>
            <a:endParaRPr lang="en-GB" sz="4000" b="1">
              <a:solidFill>
                <a:srgbClr val="00B0F0"/>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 Box 5"/>
          <p:cNvSpPr txBox="1">
            <a:spLocks noChangeArrowheads="1"/>
          </p:cNvSpPr>
          <p:nvPr/>
        </p:nvSpPr>
        <p:spPr bwMode="auto">
          <a:xfrm>
            <a:off x="304800" y="695265"/>
            <a:ext cx="4495800" cy="5324535"/>
          </a:xfrm>
          <a:prstGeom prst="rect">
            <a:avLst/>
          </a:prstGeom>
          <a:noFill/>
          <a:ln w="9525">
            <a:noFill/>
            <a:miter lim="800000"/>
            <a:headEnd/>
            <a:tailEnd/>
          </a:ln>
        </p:spPr>
        <p:txBody>
          <a:bodyPr wrap="square">
            <a:spAutoFit/>
          </a:bodyPr>
          <a:lstStyle/>
          <a:p>
            <a:pPr marL="457200" indent="-457200">
              <a:defRPr/>
            </a:pPr>
            <a:r>
              <a:rPr lang="en-US" b="1" i="1" dirty="0"/>
              <a:t>			</a:t>
            </a:r>
          </a:p>
          <a:p>
            <a:pPr marL="457200" indent="-457200">
              <a:defRPr/>
            </a:pPr>
            <a:r>
              <a:rPr lang="en-US" sz="2800" b="1" dirty="0">
                <a:solidFill>
                  <a:srgbClr val="0000CC"/>
                </a:solidFill>
              </a:rPr>
              <a:t>Symptoms</a:t>
            </a:r>
          </a:p>
          <a:p>
            <a:pPr marL="342900" indent="-342900" algn="just">
              <a:buFont typeface="Wingdings" pitchFamily="2" charset="2"/>
              <a:buChar char="Ø"/>
              <a:defRPr/>
            </a:pPr>
            <a:r>
              <a:rPr lang="en-US" b="1" dirty="0"/>
              <a:t>The characteristic symptoms appears as the grand growth phase accompanied  with sufficient stalk formation. This starts with the yellowing of one or two leaves of a crown (3</a:t>
            </a:r>
            <a:r>
              <a:rPr lang="en-US" b="1" baseline="30000" dirty="0"/>
              <a:t>rd</a:t>
            </a:r>
            <a:r>
              <a:rPr lang="en-US" b="1" dirty="0"/>
              <a:t> or 4</a:t>
            </a:r>
            <a:r>
              <a:rPr lang="en-US" b="1" baseline="30000" dirty="0"/>
              <a:t>th</a:t>
            </a:r>
            <a:r>
              <a:rPr lang="en-US" b="1" dirty="0"/>
              <a:t> leaf). The yellowing as well as withering of leaves starts from margin. Later on the entire crown becomes light orange yellow and dries.</a:t>
            </a:r>
            <a:endParaRPr lang="en-US" dirty="0"/>
          </a:p>
        </p:txBody>
      </p:sp>
      <p:sp>
        <p:nvSpPr>
          <p:cNvPr id="14339" name="TextBox 3"/>
          <p:cNvSpPr txBox="1">
            <a:spLocks noChangeArrowheads="1"/>
          </p:cNvSpPr>
          <p:nvPr/>
        </p:nvSpPr>
        <p:spPr bwMode="auto">
          <a:xfrm>
            <a:off x="1371600" y="406400"/>
            <a:ext cx="6934200" cy="584200"/>
          </a:xfrm>
          <a:prstGeom prst="rect">
            <a:avLst/>
          </a:prstGeom>
          <a:noFill/>
          <a:ln w="9525">
            <a:noFill/>
            <a:miter lim="800000"/>
            <a:headEnd/>
            <a:tailEnd/>
          </a:ln>
        </p:spPr>
        <p:txBody>
          <a:bodyPr>
            <a:spAutoFit/>
          </a:bodyPr>
          <a:lstStyle/>
          <a:p>
            <a:pPr algn="ctr"/>
            <a:r>
              <a:rPr lang="en-US" sz="3200" b="1" dirty="0">
                <a:solidFill>
                  <a:srgbClr val="CC3300"/>
                </a:solidFill>
              </a:rPr>
              <a:t>Red rot Disease</a:t>
            </a:r>
            <a:endParaRPr lang="en-GB" sz="3200" b="1" dirty="0">
              <a:solidFill>
                <a:srgbClr val="CC3300"/>
              </a:solidFill>
            </a:endParaRPr>
          </a:p>
        </p:txBody>
      </p:sp>
      <p:pic>
        <p:nvPicPr>
          <p:cNvPr id="14340" name="Picture 3" descr="C:\GPRAO\external3.jpg"/>
          <p:cNvPicPr>
            <a:picLocks noChangeAspect="1" noChangeArrowheads="1"/>
          </p:cNvPicPr>
          <p:nvPr/>
        </p:nvPicPr>
        <p:blipFill>
          <a:blip r:embed="rId2"/>
          <a:srcRect/>
          <a:stretch>
            <a:fillRect/>
          </a:stretch>
        </p:blipFill>
        <p:spPr bwMode="auto">
          <a:xfrm>
            <a:off x="4876800" y="1066800"/>
            <a:ext cx="3862388" cy="541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 Box 5"/>
          <p:cNvSpPr txBox="1">
            <a:spLocks noChangeArrowheads="1"/>
          </p:cNvSpPr>
          <p:nvPr/>
        </p:nvSpPr>
        <p:spPr bwMode="auto">
          <a:xfrm>
            <a:off x="1066800" y="533400"/>
            <a:ext cx="3657600" cy="6002338"/>
          </a:xfrm>
          <a:prstGeom prst="rect">
            <a:avLst/>
          </a:prstGeom>
          <a:noFill/>
          <a:ln w="9525">
            <a:noFill/>
            <a:miter lim="800000"/>
            <a:headEnd/>
            <a:tailEnd/>
          </a:ln>
        </p:spPr>
        <p:txBody>
          <a:bodyPr>
            <a:spAutoFit/>
          </a:bodyPr>
          <a:lstStyle/>
          <a:p>
            <a:pPr marL="457200" indent="-457200" algn="just">
              <a:defRPr/>
            </a:pPr>
            <a:r>
              <a:rPr lang="en-US" b="1" i="1" dirty="0"/>
              <a:t>				</a:t>
            </a:r>
            <a:endParaRPr lang="en-US" b="1" i="1" dirty="0">
              <a:solidFill>
                <a:srgbClr val="0000CC"/>
              </a:solidFill>
            </a:endParaRPr>
          </a:p>
          <a:p>
            <a:pPr algn="just">
              <a:buFont typeface="Wingdings" pitchFamily="2" charset="2"/>
              <a:buChar char="Ø"/>
              <a:defRPr/>
            </a:pPr>
            <a:r>
              <a:rPr lang="en-US" b="1" dirty="0"/>
              <a:t>Affected stalks exhibit purplish discoloration of rind. On splitting the canes length-wise, the internal  tissues display red discoloration interrupted by white patches. The tissue emits smell of vinegar.</a:t>
            </a:r>
          </a:p>
          <a:p>
            <a:pPr algn="just">
              <a:defRPr/>
            </a:pPr>
            <a:endParaRPr lang="en-US" b="1" dirty="0"/>
          </a:p>
          <a:p>
            <a:pPr algn="just">
              <a:buFont typeface="Wingdings" pitchFamily="2" charset="2"/>
              <a:buChar char="Ø"/>
              <a:defRPr/>
            </a:pPr>
            <a:r>
              <a:rPr lang="en-US" b="1" dirty="0"/>
              <a:t> The other most important phase of the disease is the infection on leaf midrib and leaf lamina.</a:t>
            </a:r>
            <a:endParaRPr lang="en-US" dirty="0"/>
          </a:p>
        </p:txBody>
      </p:sp>
      <p:sp>
        <p:nvSpPr>
          <p:cNvPr id="15363" name="TextBox 3"/>
          <p:cNvSpPr txBox="1">
            <a:spLocks noChangeArrowheads="1"/>
          </p:cNvSpPr>
          <p:nvPr/>
        </p:nvSpPr>
        <p:spPr bwMode="auto">
          <a:xfrm>
            <a:off x="5410200" y="228600"/>
            <a:ext cx="3200400" cy="584200"/>
          </a:xfrm>
          <a:prstGeom prst="rect">
            <a:avLst/>
          </a:prstGeom>
          <a:noFill/>
          <a:ln w="9525">
            <a:noFill/>
            <a:miter lim="800000"/>
            <a:headEnd/>
            <a:tailEnd/>
          </a:ln>
        </p:spPr>
        <p:txBody>
          <a:bodyPr>
            <a:spAutoFit/>
          </a:bodyPr>
          <a:lstStyle/>
          <a:p>
            <a:pPr algn="ctr"/>
            <a:r>
              <a:rPr lang="en-US" sz="3200" b="1">
                <a:solidFill>
                  <a:srgbClr val="CC3300"/>
                </a:solidFill>
              </a:rPr>
              <a:t>Contd…</a:t>
            </a:r>
            <a:endParaRPr lang="en-GB" sz="3200" b="1">
              <a:solidFill>
                <a:srgbClr val="CC3300"/>
              </a:solidFill>
            </a:endParaRPr>
          </a:p>
        </p:txBody>
      </p:sp>
      <p:pic>
        <p:nvPicPr>
          <p:cNvPr id="15364" name="Picture 3" descr="C:\GPRAO\redrots1.tif"/>
          <p:cNvPicPr>
            <a:picLocks noChangeAspect="1" noChangeArrowheads="1"/>
          </p:cNvPicPr>
          <p:nvPr/>
        </p:nvPicPr>
        <p:blipFill>
          <a:blip r:embed="rId2">
            <a:lum contrast="6000"/>
          </a:blip>
          <a:srcRect r="6250"/>
          <a:stretch>
            <a:fillRect/>
          </a:stretch>
        </p:blipFill>
        <p:spPr bwMode="auto">
          <a:xfrm>
            <a:off x="4953000" y="1066800"/>
            <a:ext cx="3429000" cy="5257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1141</TotalTime>
  <Words>1036</Words>
  <Application>Microsoft Office PowerPoint</Application>
  <PresentationFormat>On-screen Show (4:3)</PresentationFormat>
  <Paragraphs>187</Paragraphs>
  <Slides>47</Slides>
  <Notes>4</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2</vt:i4>
      </vt:variant>
      <vt:variant>
        <vt:lpstr>Slide Titles</vt:lpstr>
      </vt:variant>
      <vt:variant>
        <vt:i4>47</vt:i4>
      </vt:variant>
    </vt:vector>
  </HeadingPairs>
  <TitlesOfParts>
    <vt:vector size="58" baseType="lpstr">
      <vt:lpstr>Arial</vt:lpstr>
      <vt:lpstr>Calibri</vt:lpstr>
      <vt:lpstr>Comic Sans MS</vt:lpstr>
      <vt:lpstr>Kruti Dev 010</vt:lpstr>
      <vt:lpstr>Times New Roman</vt:lpstr>
      <vt:lpstr>Trebuchet MS</vt:lpstr>
      <vt:lpstr>Wingdings</vt:lpstr>
      <vt:lpstr>Wingdings 3</vt:lpstr>
      <vt:lpstr>Facet</vt:lpstr>
      <vt:lpstr>Document</vt:lpstr>
      <vt:lpstr>Photo Editor Photo</vt:lpstr>
      <vt:lpstr>MAJOR DISEASES OF SUGARCANE AND  THEIR INTEGRATED MANAGEMENT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Pokkah boeng Disease</vt:lpstr>
      <vt:lpstr>Pokkah boeng Disease</vt:lpstr>
      <vt:lpstr>PowerPoint Presentation</vt:lpstr>
      <vt:lpstr>PowerPoint Presentation</vt:lpstr>
      <vt:lpstr>PowerPoint Presentation</vt:lpstr>
      <vt:lpstr>PowerPoint Presentation</vt:lpstr>
      <vt:lpstr>PowerPoint Presentation</vt:lpstr>
      <vt:lpstr>RATOON STUNTING DISEASE (RSD)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Quality parameters for Bio-agent Formulations</vt:lpstr>
      <vt:lpstr>PowerPoint Presentation</vt:lpstr>
    </vt:vector>
  </TitlesOfParts>
  <Company>ICAR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Field Identification of Major Sugarcane Diseases</dc:title>
  <dc:creator>ICAR</dc:creator>
  <cp:lastModifiedBy>Deeksha</cp:lastModifiedBy>
  <cp:revision>291</cp:revision>
  <dcterms:created xsi:type="dcterms:W3CDTF">2004-03-11T09:49:29Z</dcterms:created>
  <dcterms:modified xsi:type="dcterms:W3CDTF">2017-01-28T04:51:23Z</dcterms:modified>
</cp:coreProperties>
</file>